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257" r:id="rId3"/>
    <p:sldId id="258" r:id="rId4"/>
    <p:sldId id="259" r:id="rId5"/>
    <p:sldId id="261" r:id="rId6"/>
    <p:sldId id="260" r:id="rId7"/>
    <p:sldId id="262" r:id="rId8"/>
    <p:sldId id="372" r:id="rId9"/>
    <p:sldId id="264" r:id="rId10"/>
    <p:sldId id="263" r:id="rId11"/>
    <p:sldId id="265" r:id="rId12"/>
    <p:sldId id="266" r:id="rId13"/>
    <p:sldId id="267" r:id="rId14"/>
    <p:sldId id="268" r:id="rId15"/>
    <p:sldId id="269" r:id="rId16"/>
    <p:sldId id="270" r:id="rId17"/>
    <p:sldId id="279" r:id="rId18"/>
    <p:sldId id="272" r:id="rId19"/>
    <p:sldId id="273" r:id="rId20"/>
    <p:sldId id="274" r:id="rId21"/>
    <p:sldId id="275" r:id="rId22"/>
    <p:sldId id="276" r:id="rId23"/>
    <p:sldId id="277" r:id="rId24"/>
    <p:sldId id="365" r:id="rId25"/>
    <p:sldId id="366" r:id="rId26"/>
    <p:sldId id="368" r:id="rId27"/>
    <p:sldId id="371" r:id="rId28"/>
    <p:sldId id="369" r:id="rId29"/>
    <p:sldId id="370" r:id="rId30"/>
    <p:sldId id="282" r:id="rId31"/>
    <p:sldId id="280" r:id="rId32"/>
    <p:sldId id="281"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346" r:id="rId49"/>
    <p:sldId id="298" r:id="rId50"/>
    <p:sldId id="300" r:id="rId51"/>
    <p:sldId id="301" r:id="rId52"/>
    <p:sldId id="302" r:id="rId53"/>
    <p:sldId id="303" r:id="rId54"/>
    <p:sldId id="304" r:id="rId55"/>
    <p:sldId id="305" r:id="rId56"/>
    <p:sldId id="306" r:id="rId57"/>
    <p:sldId id="307" r:id="rId58"/>
    <p:sldId id="308" r:id="rId59"/>
    <p:sldId id="309" r:id="rId60"/>
    <p:sldId id="347"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88" r:id="rId75"/>
    <p:sldId id="387" r:id="rId76"/>
    <p:sldId id="386" r:id="rId77"/>
    <p:sldId id="385" r:id="rId78"/>
    <p:sldId id="384" r:id="rId79"/>
    <p:sldId id="383" r:id="rId80"/>
    <p:sldId id="382" r:id="rId81"/>
    <p:sldId id="381" r:id="rId82"/>
    <p:sldId id="380" r:id="rId83"/>
    <p:sldId id="379" r:id="rId84"/>
    <p:sldId id="378" r:id="rId85"/>
    <p:sldId id="377" r:id="rId86"/>
    <p:sldId id="376" r:id="rId87"/>
    <p:sldId id="375" r:id="rId88"/>
    <p:sldId id="374" r:id="rId89"/>
    <p:sldId id="389" r:id="rId90"/>
    <p:sldId id="323" r:id="rId91"/>
    <p:sldId id="342" r:id="rId92"/>
    <p:sldId id="324" r:id="rId93"/>
    <p:sldId id="325" r:id="rId94"/>
    <p:sldId id="326" r:id="rId95"/>
    <p:sldId id="327" r:id="rId96"/>
    <p:sldId id="328" r:id="rId97"/>
    <p:sldId id="329" r:id="rId98"/>
    <p:sldId id="330" r:id="rId99"/>
    <p:sldId id="331" r:id="rId100"/>
    <p:sldId id="332" r:id="rId101"/>
    <p:sldId id="333" r:id="rId102"/>
    <p:sldId id="334" r:id="rId103"/>
    <p:sldId id="336" r:id="rId104"/>
    <p:sldId id="337" r:id="rId105"/>
    <p:sldId id="338" r:id="rId106"/>
    <p:sldId id="339" r:id="rId107"/>
    <p:sldId id="341" r:id="rId108"/>
    <p:sldId id="344" r:id="rId109"/>
    <p:sldId id="343" r:id="rId110"/>
    <p:sldId id="345" r:id="rId111"/>
    <p:sldId id="349" r:id="rId112"/>
    <p:sldId id="364" r:id="rId113"/>
    <p:sldId id="350" r:id="rId114"/>
    <p:sldId id="351" r:id="rId115"/>
    <p:sldId id="352" r:id="rId116"/>
    <p:sldId id="353" r:id="rId117"/>
    <p:sldId id="354" r:id="rId118"/>
    <p:sldId id="355" r:id="rId119"/>
    <p:sldId id="356" r:id="rId120"/>
    <p:sldId id="357" r:id="rId121"/>
    <p:sldId id="358" r:id="rId122"/>
    <p:sldId id="360" r:id="rId123"/>
    <p:sldId id="362" r:id="rId124"/>
    <p:sldId id="391" r:id="rId1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0B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A178F1-05E0-4B5E-8A3B-3001A6CCA0FA}" v="1847" dt="2023-10-06T13:46:47.91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7" autoAdjust="0"/>
    <p:restoredTop sz="94660"/>
  </p:normalViewPr>
  <p:slideViewPr>
    <p:cSldViewPr snapToGrid="0">
      <p:cViewPr varScale="1">
        <p:scale>
          <a:sx n="112" d="100"/>
          <a:sy n="112"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0B1C2-94F4-4367-9D99-8112CB1B69E9}" type="datetimeFigureOut">
              <a:rPr lang="fr-CA" smtClean="0"/>
              <a:t>2023-10-06</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CC823-8A12-4BBE-9343-0D0A8E316364}" type="slidenum">
              <a:rPr lang="fr-CA" smtClean="0"/>
              <a:t>‹N°›</a:t>
            </a:fld>
            <a:endParaRPr lang="fr-CA"/>
          </a:p>
        </p:txBody>
      </p:sp>
    </p:spTree>
    <p:extLst>
      <p:ext uri="{BB962C8B-B14F-4D97-AF65-F5344CB8AC3E}">
        <p14:creationId xmlns:p14="http://schemas.microsoft.com/office/powerpoint/2010/main" val="416788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64D4B8-E885-B633-A13A-403C8DAA198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DA2ACAC6-B675-DF2F-AC11-5738F0C31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127E325B-F2AC-CA9C-42A4-12FCEF2CCE4F}"/>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81475C56-2211-7645-0BB9-223DA0E68A2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4319927-380C-B13F-86A8-BDD976AA95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242186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25A1E-9FBB-84A4-CED6-FDDEFC7637B4}"/>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AD0C5C8-49D5-B620-E6CC-7C0900808F4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9B3D71F-D0C6-2142-6E02-9E195D51FF25}"/>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68747FC2-DEB9-79C9-B4E3-7AF91109113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3BB340C-82DC-28BB-679B-C97D3D6EA114}"/>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06557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AF5D099-0146-1AB1-569A-62CB2FB2A35C}"/>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671A17DA-63FF-1CE4-B76D-65E7F2B3C1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D272F00-B86E-FB07-B335-A24CC46E6FAE}"/>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8CF98D10-87C8-4E59-4D22-6A3893541B3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7AABF8A-6FB4-897A-B19F-906A0D485235}"/>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833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CC0BF-9DF0-CE6B-5827-0E554DE0C7E2}"/>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C5B3C7C0-A716-90B9-9867-C6DF878D573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7CEDB66-E956-BE59-DD15-4DB5CCDE6BA2}"/>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3E7290FA-3DBB-5C28-7164-C6049695209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CABB395-CB5A-2A07-4F7A-72569DAAD9D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06178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FBA19-8DF2-3F5A-BFB6-461253EBCDA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A4926682-BC97-CE9B-4ABB-7E79B32C0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F5FB55-8AB6-95AB-92ED-6672A3C56CB5}"/>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F6423238-8E86-6286-3D5F-E8987CA3233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F6189555-C7D3-0765-C507-4F9303198AA2}"/>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549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5B62AC-2DC1-EA7C-6946-38C9D648A6A5}"/>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5AB8C292-1C36-C842-0668-A2128640954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F499F54-83E2-C83C-FE96-8B346BBB48A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FD37700B-6B40-4536-2A81-0E22C95E0383}"/>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6" name="Espace réservé du pied de page 5">
            <a:extLst>
              <a:ext uri="{FF2B5EF4-FFF2-40B4-BE49-F238E27FC236}">
                <a16:creationId xmlns:a16="http://schemas.microsoft.com/office/drawing/2014/main" id="{8FEEE61B-D884-BBE2-D8F6-F816F9B47A0F}"/>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D9A88372-2304-8549-05B7-150FB7AE600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40791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E1A2F-6DF2-BC13-A4B4-38E374E3329D}"/>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63D16BD2-2F4A-0950-3019-DDB6EB0B3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2B85DD3-9BAE-27F6-92F0-E410F89CC2C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EC488542-510F-3093-A303-F79F246EF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87CA330-CA2C-84F6-CD0A-55934538EDF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89914AAF-12E9-BF8B-13AC-9FE9419A87CB}"/>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8" name="Espace réservé du pied de page 7">
            <a:extLst>
              <a:ext uri="{FF2B5EF4-FFF2-40B4-BE49-F238E27FC236}">
                <a16:creationId xmlns:a16="http://schemas.microsoft.com/office/drawing/2014/main" id="{E965CCD1-ACBB-F76E-6612-48AE2CFB7F3F}"/>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6A36DAD8-372B-8C41-6E07-C378C94C637D}"/>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83489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9CFAD-1EBE-7BF4-DB0D-47911C7CCBA6}"/>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C6C18081-2641-DDFA-2B71-0436546908A0}"/>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4" name="Espace réservé du pied de page 3">
            <a:extLst>
              <a:ext uri="{FF2B5EF4-FFF2-40B4-BE49-F238E27FC236}">
                <a16:creationId xmlns:a16="http://schemas.microsoft.com/office/drawing/2014/main" id="{0793BD58-EB7C-66B0-9A5A-C701A840557F}"/>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106438C7-8ECA-A32E-0C89-67E2AB35C5C3}"/>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422271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09C9676-7776-8845-7B1E-7402B5B5D7FE}"/>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3" name="Espace réservé du pied de page 2">
            <a:extLst>
              <a:ext uri="{FF2B5EF4-FFF2-40B4-BE49-F238E27FC236}">
                <a16:creationId xmlns:a16="http://schemas.microsoft.com/office/drawing/2014/main" id="{01BB7D04-1C1C-4A50-449B-B89C7B386D29}"/>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787CD1C2-DC7E-827F-4405-5A43055BF62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98073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7A3904-1D6C-E5FA-826D-0C24337E62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ACBAC5BE-BBFA-9443-63AA-310064751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97F6D182-54E3-EC1A-04E3-ABE1B49AB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A1CFD5-1850-0AD5-32FE-2165027FBE8D}"/>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6" name="Espace réservé du pied de page 5">
            <a:extLst>
              <a:ext uri="{FF2B5EF4-FFF2-40B4-BE49-F238E27FC236}">
                <a16:creationId xmlns:a16="http://schemas.microsoft.com/office/drawing/2014/main" id="{27FFF0CB-879B-5A39-A48C-039AEB74B0F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25BD740C-6699-0656-6FC4-D58DFE5690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71378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183EF-A6AA-BACF-08E2-1CD4E013A4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A456F710-A0FC-0D18-202D-00C1FE288C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CCA39041-E162-BBCA-B583-1A31CE08E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84C79F-F8E6-8B72-BC52-7F88D1005DF3}"/>
              </a:ext>
            </a:extLst>
          </p:cNvPr>
          <p:cNvSpPr>
            <a:spLocks noGrp="1"/>
          </p:cNvSpPr>
          <p:nvPr>
            <p:ph type="dt" sz="half" idx="10"/>
          </p:nvPr>
        </p:nvSpPr>
        <p:spPr/>
        <p:txBody>
          <a:bodyPr/>
          <a:lstStyle/>
          <a:p>
            <a:fld id="{6C9C2FBB-AD89-44F1-849A-922FE7D55F0F}" type="datetimeFigureOut">
              <a:rPr lang="fr-CA" smtClean="0"/>
              <a:t>2023-10-06</a:t>
            </a:fld>
            <a:endParaRPr lang="fr-CA"/>
          </a:p>
        </p:txBody>
      </p:sp>
      <p:sp>
        <p:nvSpPr>
          <p:cNvPr id="6" name="Espace réservé du pied de page 5">
            <a:extLst>
              <a:ext uri="{FF2B5EF4-FFF2-40B4-BE49-F238E27FC236}">
                <a16:creationId xmlns:a16="http://schemas.microsoft.com/office/drawing/2014/main" id="{96DAA3C8-DDA0-202D-B7D7-706A3D4885A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1412E0B-EB66-0154-6BD3-5742156229A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65330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AE566FB-3C3B-7247-C1E3-15679E268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1BC6B08E-50F1-02D0-7EA5-A89107343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038E796-A1C2-DA9E-59FA-7C8B7F03D3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C2FBB-AD89-44F1-849A-922FE7D55F0F}" type="datetimeFigureOut">
              <a:rPr lang="fr-CA" smtClean="0"/>
              <a:t>2023-10-06</a:t>
            </a:fld>
            <a:endParaRPr lang="fr-CA"/>
          </a:p>
        </p:txBody>
      </p:sp>
      <p:sp>
        <p:nvSpPr>
          <p:cNvPr id="5" name="Espace réservé du pied de page 4">
            <a:extLst>
              <a:ext uri="{FF2B5EF4-FFF2-40B4-BE49-F238E27FC236}">
                <a16:creationId xmlns:a16="http://schemas.microsoft.com/office/drawing/2014/main" id="{EB169265-D8A6-BC90-0483-0FD2F3848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6C696BC2-CF86-CF0E-DFF4-BBC14B2AE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DF382-6873-46FA-A9C9-B78322456B57}" type="slidenum">
              <a:rPr lang="fr-CA" smtClean="0"/>
              <a:t>‹N°›</a:t>
            </a:fld>
            <a:endParaRPr lang="fr-CA"/>
          </a:p>
        </p:txBody>
      </p:sp>
    </p:spTree>
    <p:extLst>
      <p:ext uri="{BB962C8B-B14F-4D97-AF65-F5344CB8AC3E}">
        <p14:creationId xmlns:p14="http://schemas.microsoft.com/office/powerpoint/2010/main" val="2115881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hyperlink" Target="https://nova.astrometry.net/user_images/7571958#annotated" TargetMode="External"/><Relationship Id="rId5" Type="http://schemas.openxmlformats.org/officeDocument/2006/relationships/tags" Target="../tags/tag23.xml"/><Relationship Id="rId10" Type="http://schemas.openxmlformats.org/officeDocument/2006/relationships/image" Target="../media/image9.png"/><Relationship Id="rId4" Type="http://schemas.openxmlformats.org/officeDocument/2006/relationships/tags" Target="../tags/tag22.xml"/><Relationship Id="rId9"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7.xml"/><Relationship Id="rId1" Type="http://schemas.openxmlformats.org/officeDocument/2006/relationships/tags" Target="../tags/tag17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hyperlink" Target="http://mpechaud.fr/scripts/kdtree/kdtree.html" TargetMode="External"/><Relationship Id="rId2" Type="http://schemas.openxmlformats.org/officeDocument/2006/relationships/slideLayout" Target="../slideLayouts/slideLayout6.xml"/><Relationship Id="rId1" Type="http://schemas.openxmlformats.org/officeDocument/2006/relationships/tags" Target="../tags/tag17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9.xml"/></Relationships>
</file>

<file path=ppt/slides/_rels/slide113.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7.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36.png"/><Relationship Id="rId5" Type="http://schemas.openxmlformats.org/officeDocument/2006/relationships/slideLayout" Target="../slideLayouts/slideLayout7.xml"/><Relationship Id="rId4" Type="http://schemas.openxmlformats.org/officeDocument/2006/relationships/tags" Target="../tags/tag186.xml"/></Relationships>
</file>

<file path=ppt/slides/_rels/slide115.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38.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0.xml"/></Relationships>
</file>

<file path=ppt/slides/_rels/slide116.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39.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4.xml"/></Relationships>
</file>

<file path=ppt/slides/_rels/slide117.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20.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image" Target="../media/image145.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46.png"/><Relationship Id="rId5" Type="http://schemas.openxmlformats.org/officeDocument/2006/relationships/slideLayout" Target="../slideLayouts/slideLayout7.xml"/><Relationship Id="rId4" Type="http://schemas.openxmlformats.org/officeDocument/2006/relationships/tags" Target="../tags/tag210.xml"/></Relationships>
</file>

<file path=ppt/slides/_rels/slide122.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image" Target="../media/image147.png"/><Relationship Id="rId4"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5.xml"/><Relationship Id="rId1" Type="http://schemas.openxmlformats.org/officeDocument/2006/relationships/tags" Target="../tags/tag214.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hyperlink" Target="https://www.sdss.org/" TargetMode="External"/><Relationship Id="rId5" Type="http://schemas.openxmlformats.org/officeDocument/2006/relationships/slideLayout" Target="../slideLayouts/slideLayout2.xml"/><Relationship Id="rId4" Type="http://schemas.openxmlformats.org/officeDocument/2006/relationships/tags" Target="../tags/tag44.xml"/></Relationships>
</file>

<file path=ppt/slides/_rels/slide1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4.xml"/><Relationship Id="rId5" Type="http://schemas.openxmlformats.org/officeDocument/2006/relationships/tags" Target="../tags/tag53.xml"/><Relationship Id="rId4" Type="http://schemas.openxmlformats.org/officeDocument/2006/relationships/tags" Target="../tags/tag52.xml"/></Relationships>
</file>

<file path=ppt/slides/_rels/slide1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2.xml"/><Relationship Id="rId4" Type="http://schemas.openxmlformats.org/officeDocument/2006/relationships/tags" Target="../tags/tag69.xml"/></Relationships>
</file>

<file path=ppt/slides/_rels/slide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hyperlink" Target="https://www.sdss.org/" TargetMode="Externa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hyperlink" Target="http://astrometry.net/" TargetMode="External"/><Relationship Id="rId5" Type="http://schemas.openxmlformats.org/officeDocument/2006/relationships/image" Target="../media/image36.png"/><Relationship Id="rId4"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2.xml"/></Relationships>
</file>

<file path=ppt/slides/_rels/slide4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slideLayout" Target="../slideLayouts/slideLayout2.xml"/><Relationship Id="rId4" Type="http://schemas.openxmlformats.org/officeDocument/2006/relationships/tags" Target="../tags/tag10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hyperlink" Target="http://astrometry.net/" TargetMode="Externa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nova.astrometry.net/upload" TargetMode="Externa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tags" Target="../tags/tag16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93E5C-1B0E-1D75-A90C-07263ADDC0B3}"/>
              </a:ext>
            </a:extLst>
          </p:cNvPr>
          <p:cNvSpPr>
            <a:spLocks noGrp="1"/>
          </p:cNvSpPr>
          <p:nvPr>
            <p:ph type="ctrTitle"/>
            <p:custDataLst>
              <p:tags r:id="rId1"/>
            </p:custDataLst>
          </p:nvPr>
        </p:nvSpPr>
        <p:spPr/>
        <p:txBody>
          <a:bodyPr/>
          <a:lstStyle/>
          <a:p>
            <a:r>
              <a:rPr lang="fr-CA" dirty="0">
                <a:solidFill>
                  <a:schemeClr val="bg1"/>
                </a:solidFill>
              </a:rPr>
              <a:t>Perdus dans l’espace</a:t>
            </a:r>
          </a:p>
        </p:txBody>
      </p:sp>
      <p:sp>
        <p:nvSpPr>
          <p:cNvPr id="3" name="Sous-titre 2">
            <a:extLst>
              <a:ext uri="{FF2B5EF4-FFF2-40B4-BE49-F238E27FC236}">
                <a16:creationId xmlns:a16="http://schemas.microsoft.com/office/drawing/2014/main" id="{11C0EDD7-B5EA-813F-CBE4-24162A1007D2}"/>
              </a:ext>
            </a:extLst>
          </p:cNvPr>
          <p:cNvSpPr>
            <a:spLocks noGrp="1"/>
          </p:cNvSpPr>
          <p:nvPr>
            <p:ph type="subTitle" idx="1"/>
            <p:custDataLst>
              <p:tags r:id="rId2"/>
            </p:custDataLst>
          </p:nvPr>
        </p:nvSpPr>
        <p:spPr/>
        <p:txBody>
          <a:bodyPr/>
          <a:lstStyle/>
          <a:p>
            <a:r>
              <a:rPr lang="fr-CA" dirty="0">
                <a:solidFill>
                  <a:schemeClr val="bg1"/>
                </a:solidFill>
              </a:rPr>
              <a:t>Marc-André Désautels</a:t>
            </a:r>
          </a:p>
        </p:txBody>
      </p:sp>
    </p:spTree>
    <p:extLst>
      <p:ext uri="{BB962C8B-B14F-4D97-AF65-F5344CB8AC3E}">
        <p14:creationId xmlns:p14="http://schemas.microsoft.com/office/powerpoint/2010/main" val="2640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0">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D0AFE1-DC7D-61A1-3D2F-BE071DA14E76}"/>
              </a:ext>
            </a:extLst>
          </p:cNvPr>
          <p:cNvSpPr>
            <a:spLocks noGrp="1"/>
          </p:cNvSpPr>
          <p:nvPr>
            <p:ph type="title"/>
            <p:custDataLst>
              <p:tags r:id="rId2"/>
            </p:custDataLst>
          </p:nvPr>
        </p:nvSpPr>
        <p:spPr>
          <a:xfrm>
            <a:off x="612648" y="365125"/>
            <a:ext cx="5295015" cy="2063808"/>
          </a:xfrm>
        </p:spPr>
        <p:txBody>
          <a:bodyPr anchor="b">
            <a:normAutofit/>
          </a:bodyPr>
          <a:lstStyle/>
          <a:p>
            <a:r>
              <a:rPr lang="fr-CA" sz="5400" dirty="0"/>
              <a:t>Astrometry.net</a:t>
            </a:r>
          </a:p>
        </p:txBody>
      </p:sp>
      <p:pic>
        <p:nvPicPr>
          <p:cNvPr id="6148" name="Picture 4">
            <a:extLst>
              <a:ext uri="{FF2B5EF4-FFF2-40B4-BE49-F238E27FC236}">
                <a16:creationId xmlns:a16="http://schemas.microsoft.com/office/drawing/2014/main" id="{C3F13F95-799E-EAF7-6C04-ACD7B94DB169}"/>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6705905"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EBB2B87-9A80-913E-09FA-D43407DB9E7C}"/>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9460383"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sp>
        <p:nvSpPr>
          <p:cNvPr id="6173"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5"/>
            </p:custDataLst>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F80C511-8FA3-263A-A30B-BAEDA37C08A3}"/>
              </a:ext>
            </a:extLst>
          </p:cNvPr>
          <p:cNvSpPr>
            <a:spLocks noGrp="1"/>
          </p:cNvSpPr>
          <p:nvPr>
            <p:ph idx="1"/>
            <p:custDataLst>
              <p:tags r:id="rId6"/>
            </p:custDataLst>
          </p:nvPr>
        </p:nvSpPr>
        <p:spPr>
          <a:xfrm>
            <a:off x="612648" y="2908005"/>
            <a:ext cx="5295015" cy="3268957"/>
          </a:xfrm>
        </p:spPr>
        <p:txBody>
          <a:bodyPr>
            <a:normAutofit/>
          </a:bodyPr>
          <a:lstStyle/>
          <a:p>
            <a:r>
              <a:rPr lang="fr-CA" sz="2200" dirty="0"/>
              <a:t>Après quelques secondes, j’obtiens </a:t>
            </a:r>
            <a:r>
              <a:rPr lang="fr-CA" sz="2200" dirty="0">
                <a:hlinkClick r:id="rId11"/>
              </a:rPr>
              <a:t>ceci</a:t>
            </a:r>
            <a:r>
              <a:rPr lang="fr-CA" sz="2200" dirty="0"/>
              <a:t>.</a:t>
            </a:r>
          </a:p>
          <a:p>
            <a:r>
              <a:rPr lang="fr-CA" sz="2200" dirty="0"/>
              <a:t>La figure en bas à droite place l'image sur la sphère céleste, une sphère imaginaire centrée sur la Terre.</a:t>
            </a:r>
          </a:p>
        </p:txBody>
      </p:sp>
      <p:pic>
        <p:nvPicPr>
          <p:cNvPr id="6146" name="Picture 2">
            <a:extLst>
              <a:ext uri="{FF2B5EF4-FFF2-40B4-BE49-F238E27FC236}">
                <a16:creationId xmlns:a16="http://schemas.microsoft.com/office/drawing/2014/main" id="{688A20A7-0414-0366-1589-503CF0BB958A}"/>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bwMode="auto">
          <a:xfrm>
            <a:off x="6532916" y="3147852"/>
            <a:ext cx="5295016" cy="264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28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100FBF-2762-59CA-F048-6172A942711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319803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4A3B7113-45AB-6616-BAAC-B907906EBE5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4131955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ED40B223-A268-7634-370D-920CE8833F7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313993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920576-A3F7-8BA7-5AB8-1F88048D4E7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732604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D95E16C6-9DDD-9E8C-191E-1524345F410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958190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3C169F-8F15-38AD-EFDC-FFA78DD5A9B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5844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485293-16DF-E2B8-DEA9-FC8A44067C9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846728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BCA9ABC-5726-DD9C-545C-95856C6684D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24611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8E64B6F-8870-10AA-ADA0-5DAA6B1D122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1820366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cercle, espace, Univers&#10;&#10;Description générée automatiquement">
            <a:extLst>
              <a:ext uri="{FF2B5EF4-FFF2-40B4-BE49-F238E27FC236}">
                <a16:creationId xmlns:a16="http://schemas.microsoft.com/office/drawing/2014/main" id="{B93E6163-F15F-65EC-B2D0-6208AE7FE00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06452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AA8B68-2848-11CB-EA34-F3B3F441226C}"/>
              </a:ext>
            </a:extLst>
          </p:cNvPr>
          <p:cNvSpPr>
            <a:spLocks noGrp="1"/>
          </p:cNvSpPr>
          <p:nvPr>
            <p:ph type="title"/>
            <p:custDataLst>
              <p:tags r:id="rId2"/>
            </p:custDataLst>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La constellation de Céphée</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EDA323E8-793F-FAC5-B196-D9643811B3C6}"/>
              </a:ext>
            </a:extLst>
          </p:cNvPr>
          <p:cNvSpPr txBox="1"/>
          <p:nvPr>
            <p:custDataLst>
              <p:tags r:id="rId4"/>
            </p:custDataLst>
          </p:nvPr>
        </p:nvSpPr>
        <p:spPr>
          <a:xfrm>
            <a:off x="630935" y="2807208"/>
            <a:ext cx="4896407" cy="3410712"/>
          </a:xfrm>
          <a:prstGeom prst="rect">
            <a:avLst/>
          </a:prstGeom>
        </p:spPr>
        <p:txBody>
          <a:bodyPr vert="horz" lIns="91440" tIns="45720" rIns="91440" bIns="45720" rtlCol="0" anchor="t">
            <a:normAutofit/>
          </a:bodyPr>
          <a:lstStyle/>
          <a:p>
            <a:pPr>
              <a:lnSpc>
                <a:spcPct val="90000"/>
              </a:lnSpc>
              <a:spcAft>
                <a:spcPts val="600"/>
              </a:spcAft>
            </a:pPr>
            <a:r>
              <a:rPr lang="en-US" sz="2800" b="0" i="0" dirty="0">
                <a:effectLst/>
              </a:rPr>
              <a:t>La constellation tire son nom de </a:t>
            </a:r>
            <a:r>
              <a:rPr lang="en-US" sz="2800" b="0" i="0" dirty="0" err="1">
                <a:effectLst/>
              </a:rPr>
              <a:t>Céphée</a:t>
            </a:r>
            <a:r>
              <a:rPr lang="en-US" sz="2800" b="0" i="0" dirty="0">
                <a:effectLst/>
              </a:rPr>
              <a:t>, </a:t>
            </a:r>
            <a:r>
              <a:rPr lang="en-US" sz="2800" b="0" i="0" dirty="0" err="1">
                <a:effectLst/>
              </a:rPr>
              <a:t>roi</a:t>
            </a:r>
            <a:r>
              <a:rPr lang="en-US" sz="2800" b="0" i="0" dirty="0">
                <a:effectLst/>
              </a:rPr>
              <a:t> </a:t>
            </a:r>
            <a:r>
              <a:rPr lang="en-US" sz="2800" b="0" i="0" dirty="0" err="1">
                <a:effectLst/>
              </a:rPr>
              <a:t>d’Éthiopie</a:t>
            </a:r>
            <a:r>
              <a:rPr lang="en-US" sz="2800" b="0" i="0" dirty="0">
                <a:effectLst/>
              </a:rPr>
              <a:t>, </a:t>
            </a:r>
            <a:r>
              <a:rPr lang="en-US" sz="2800" b="0" i="0" dirty="0" err="1">
                <a:effectLst/>
              </a:rPr>
              <a:t>héritier</a:t>
            </a:r>
            <a:r>
              <a:rPr lang="en-US" sz="2800" b="0" i="0" dirty="0">
                <a:effectLst/>
              </a:rPr>
              <a:t> de </a:t>
            </a:r>
            <a:r>
              <a:rPr lang="en-US" sz="2800" b="0" i="0" dirty="0" err="1">
                <a:effectLst/>
              </a:rPr>
              <a:t>Phénix</a:t>
            </a:r>
            <a:r>
              <a:rPr lang="en-US" sz="2800" b="0" i="0" dirty="0">
                <a:effectLst/>
              </a:rPr>
              <a:t>, </a:t>
            </a:r>
            <a:r>
              <a:rPr lang="en-US" sz="2800" b="0" i="0" dirty="0" err="1">
                <a:effectLst/>
              </a:rPr>
              <a:t>mari</a:t>
            </a:r>
            <a:r>
              <a:rPr lang="en-US" sz="2800" b="0" i="0" dirty="0">
                <a:effectLst/>
              </a:rPr>
              <a:t> de </a:t>
            </a:r>
            <a:r>
              <a:rPr lang="en-US" sz="2800" b="0" i="0" dirty="0" err="1">
                <a:effectLst/>
              </a:rPr>
              <a:t>Cassiopée</a:t>
            </a:r>
            <a:r>
              <a:rPr lang="en-US" sz="2800" b="0" i="0" dirty="0">
                <a:effectLst/>
              </a:rPr>
              <a:t>, et </a:t>
            </a:r>
            <a:r>
              <a:rPr lang="en-US" sz="2800" b="0" i="0" dirty="0" err="1">
                <a:effectLst/>
              </a:rPr>
              <a:t>géniteur</a:t>
            </a:r>
            <a:r>
              <a:rPr lang="en-US" sz="2800" b="0" i="0" dirty="0">
                <a:effectLst/>
              </a:rPr>
              <a:t> </a:t>
            </a:r>
            <a:r>
              <a:rPr lang="en-US" sz="2800" b="0" i="0" dirty="0" err="1">
                <a:effectLst/>
              </a:rPr>
              <a:t>d’Andromède</a:t>
            </a:r>
            <a:r>
              <a:rPr lang="en-US" sz="2800" b="0" i="0" dirty="0">
                <a:effectLst/>
              </a:rPr>
              <a:t>, célèbre pour </a:t>
            </a:r>
            <a:r>
              <a:rPr lang="en-US" sz="2800" b="0" i="0" dirty="0" err="1">
                <a:effectLst/>
              </a:rPr>
              <a:t>avoir</a:t>
            </a:r>
            <a:r>
              <a:rPr lang="en-US" sz="2800" b="0" i="0" dirty="0">
                <a:effectLst/>
              </a:rPr>
              <a:t> </a:t>
            </a:r>
            <a:r>
              <a:rPr lang="en-US" sz="2800" b="0" i="0" dirty="0" err="1">
                <a:effectLst/>
              </a:rPr>
              <a:t>été</a:t>
            </a:r>
            <a:r>
              <a:rPr lang="en-US" sz="2800" b="0" i="0" dirty="0">
                <a:effectLst/>
              </a:rPr>
              <a:t> </a:t>
            </a:r>
            <a:r>
              <a:rPr lang="en-US" sz="2800" b="0" i="0" dirty="0" err="1">
                <a:effectLst/>
              </a:rPr>
              <a:t>soumise</a:t>
            </a:r>
            <a:r>
              <a:rPr lang="en-US" sz="2800" b="0" i="0" dirty="0">
                <a:effectLst/>
              </a:rPr>
              <a:t> à un </a:t>
            </a:r>
            <a:r>
              <a:rPr lang="en-US" sz="2800" b="0" i="0" dirty="0" err="1">
                <a:effectLst/>
              </a:rPr>
              <a:t>monstre</a:t>
            </a:r>
            <a:r>
              <a:rPr lang="en-US" sz="2800" b="0" i="0" dirty="0">
                <a:effectLst/>
              </a:rPr>
              <a:t> </a:t>
            </a:r>
            <a:r>
              <a:rPr lang="en-US" sz="2800" b="0" i="0" dirty="0" err="1">
                <a:effectLst/>
              </a:rPr>
              <a:t>marin</a:t>
            </a:r>
            <a:r>
              <a:rPr lang="en-US" sz="2800" b="0" i="0" dirty="0">
                <a:effectLst/>
              </a:rPr>
              <a:t>, et qui </a:t>
            </a:r>
            <a:r>
              <a:rPr lang="en-US" sz="2800" b="0" i="0" dirty="0" err="1">
                <a:effectLst/>
              </a:rPr>
              <a:t>prit</a:t>
            </a:r>
            <a:r>
              <a:rPr lang="en-US" sz="2800" b="0" i="0" dirty="0">
                <a:effectLst/>
              </a:rPr>
              <a:t> </a:t>
            </a:r>
            <a:r>
              <a:rPr lang="en-US" sz="2800" b="0" i="0" dirty="0" err="1">
                <a:effectLst/>
              </a:rPr>
              <a:t>Persée</a:t>
            </a:r>
            <a:r>
              <a:rPr lang="en-US" sz="2800" b="0" i="0" dirty="0">
                <a:effectLst/>
              </a:rPr>
              <a:t> </a:t>
            </a:r>
            <a:r>
              <a:rPr lang="en-US" sz="2800" b="0" i="0" dirty="0" err="1">
                <a:effectLst/>
              </a:rPr>
              <a:t>comme</a:t>
            </a:r>
            <a:r>
              <a:rPr lang="en-US" sz="2800" b="0" i="0" dirty="0">
                <a:effectLst/>
              </a:rPr>
              <a:t> </a:t>
            </a:r>
            <a:r>
              <a:rPr lang="en-US" sz="2800" b="0" i="0" dirty="0" err="1">
                <a:effectLst/>
              </a:rPr>
              <a:t>époux</a:t>
            </a:r>
            <a:r>
              <a:rPr lang="en-US" sz="2800" b="0" i="0" dirty="0">
                <a:effectLst/>
              </a:rPr>
              <a:t> après </a:t>
            </a:r>
            <a:r>
              <a:rPr lang="en-US" sz="2800" b="0" i="0" dirty="0" err="1">
                <a:effectLst/>
              </a:rPr>
              <a:t>qu'il</a:t>
            </a:r>
            <a:r>
              <a:rPr lang="en-US" sz="2800" b="0" i="0" dirty="0">
                <a:effectLst/>
              </a:rPr>
              <a:t> </a:t>
            </a:r>
            <a:r>
              <a:rPr lang="en-US" sz="2800" b="0" i="0" dirty="0" err="1">
                <a:effectLst/>
              </a:rPr>
              <a:t>l'eut</a:t>
            </a:r>
            <a:r>
              <a:rPr lang="en-US" sz="2800" b="0" i="0" dirty="0">
                <a:effectLst/>
              </a:rPr>
              <a:t> </a:t>
            </a:r>
            <a:r>
              <a:rPr lang="en-US" sz="2800" b="0" i="0" dirty="0" err="1">
                <a:effectLst/>
              </a:rPr>
              <a:t>sauvée</a:t>
            </a:r>
            <a:r>
              <a:rPr lang="en-US" sz="2800" b="0" i="0" dirty="0">
                <a:effectLst/>
              </a:rPr>
              <a:t> du </a:t>
            </a:r>
            <a:r>
              <a:rPr lang="en-US" sz="2800" b="0" i="0" dirty="0" err="1">
                <a:effectLst/>
              </a:rPr>
              <a:t>monstre</a:t>
            </a:r>
            <a:r>
              <a:rPr lang="en-US" sz="2800" b="0" i="0" dirty="0">
                <a:effectLst/>
              </a:rPr>
              <a:t>.</a:t>
            </a:r>
            <a:endParaRPr lang="en-US" sz="2800" dirty="0"/>
          </a:p>
        </p:txBody>
      </p:sp>
      <p:pic>
        <p:nvPicPr>
          <p:cNvPr id="4" name="Picture 2" descr="Une image contenant carte, capture d’écran, texte, ligne&#10;&#10;Description générée automatiquement">
            <a:extLst>
              <a:ext uri="{FF2B5EF4-FFF2-40B4-BE49-F238E27FC236}">
                <a16:creationId xmlns:a16="http://schemas.microsoft.com/office/drawing/2014/main" id="{6A6F2A92-FAC2-6704-CD22-8DFCDAD38886}"/>
              </a:ext>
            </a:extLst>
          </p:cNvPr>
          <p:cNvPicPr>
            <a:picLocks noGrp="1" noChangeAspect="1" noChangeArrowheads="1"/>
          </p:cNvPicPr>
          <p:nvPr>
            <p:ph idx="1"/>
            <p:custDataLst>
              <p:tags r:id="rId5"/>
            </p:custDataLst>
          </p:nvPr>
        </p:nvPicPr>
        <p:blipFill>
          <a:blip r:embed="rId7">
            <a:extLst>
              <a:ext uri="{28A0092B-C50C-407E-A947-70E740481C1C}">
                <a14:useLocalDpi xmlns:a14="http://schemas.microsoft.com/office/drawing/2010/main" val="0"/>
              </a:ext>
            </a:extLst>
          </a:blip>
          <a:stretch>
            <a:fillRect/>
          </a:stretch>
        </p:blipFill>
        <p:spPr bwMode="auto">
          <a:xfrm>
            <a:off x="5821387" y="640080"/>
            <a:ext cx="456953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7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A3E941-523A-5980-5DCB-221B454AF3AB}"/>
              </a:ext>
            </a:extLst>
          </p:cNvPr>
          <p:cNvSpPr>
            <a:spLocks noGrp="1"/>
          </p:cNvSpPr>
          <p:nvPr>
            <p:ph sz="half" idx="1"/>
            <p:custDataLst>
              <p:tags r:id="rId1"/>
            </p:custDataLst>
          </p:nvPr>
        </p:nvSpPr>
        <p:spPr>
          <a:xfrm>
            <a:off x="643467" y="1019243"/>
            <a:ext cx="4687772" cy="4819512"/>
          </a:xfrm>
        </p:spPr>
        <p:txBody>
          <a:bodyPr/>
          <a:lstStyle/>
          <a:p>
            <a:pPr marL="204140" indent="-204140" defTabSz="816559">
              <a:spcBef>
                <a:spcPts val="893"/>
              </a:spcBef>
            </a:pPr>
            <a:r>
              <a:rPr lang="fr-CA" sz="2500" kern="1200" dirty="0">
                <a:solidFill>
                  <a:schemeClr val="tx1"/>
                </a:solidFill>
                <a:latin typeface="+mn-lt"/>
                <a:ea typeface="+mn-ea"/>
                <a:cs typeface="+mn-cs"/>
              </a:rPr>
              <a:t>Nous avions 178 points au départ;</a:t>
            </a:r>
          </a:p>
          <a:p>
            <a:pPr marL="204140" indent="-204140" defTabSz="816559">
              <a:spcBef>
                <a:spcPts val="893"/>
              </a:spcBef>
            </a:pPr>
            <a:r>
              <a:rPr lang="fr-CA" sz="2500" kern="1200" dirty="0">
                <a:solidFill>
                  <a:schemeClr val="tx1"/>
                </a:solidFill>
                <a:latin typeface="+mn-lt"/>
                <a:ea typeface="+mn-ea"/>
                <a:cs typeface="+mn-cs"/>
              </a:rPr>
              <a:t>Pour trouver les 4 voisins situés à une distance </a:t>
            </a:r>
            <a:r>
              <a:rPr lang="fr-CA" sz="2500" i="1" kern="1200" dirty="0">
                <a:solidFill>
                  <a:schemeClr val="tx1"/>
                </a:solidFill>
                <a:latin typeface="+mn-lt"/>
                <a:ea typeface="+mn-ea"/>
                <a:cs typeface="+mn-cs"/>
              </a:rPr>
              <a:t>r</a:t>
            </a:r>
            <a:r>
              <a:rPr lang="fr-CA" sz="2500" kern="1200" dirty="0">
                <a:solidFill>
                  <a:schemeClr val="tx1"/>
                </a:solidFill>
                <a:latin typeface="+mn-lt"/>
                <a:ea typeface="+mn-ea"/>
                <a:cs typeface="+mn-cs"/>
              </a:rPr>
              <a:t> du point, nous pouvons étudier 8 branches de notre arbre.</a:t>
            </a:r>
          </a:p>
          <a:p>
            <a:endParaRPr lang="fr-CA" dirty="0"/>
          </a:p>
        </p:txBody>
      </p:sp>
      <p:pic>
        <p:nvPicPr>
          <p:cNvPr id="5" name="Espace réservé du contenu 4" descr="Une image contenant obscurité, cercle, espace, Univers&#10;&#10;Description générée automatiquement">
            <a:extLst>
              <a:ext uri="{FF2B5EF4-FFF2-40B4-BE49-F238E27FC236}">
                <a16:creationId xmlns:a16="http://schemas.microsoft.com/office/drawing/2014/main" id="{5A2EA0DE-E978-02A3-72A2-197D136B6C6C}"/>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622392" y="777220"/>
            <a:ext cx="5926141" cy="5303558"/>
          </a:xfrm>
          <a:prstGeom prst="rect">
            <a:avLst/>
          </a:prstGeom>
        </p:spPr>
      </p:pic>
    </p:spTree>
    <p:extLst>
      <p:ext uri="{BB962C8B-B14F-4D97-AF65-F5344CB8AC3E}">
        <p14:creationId xmlns:p14="http://schemas.microsoft.com/office/powerpoint/2010/main" val="36713595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hlinkClick r:id="rId3"/>
              </a:rPr>
              <a:t>Animation arbres </a:t>
            </a:r>
            <a:r>
              <a:rPr lang="fr-CA" sz="7200" dirty="0" err="1">
                <a:solidFill>
                  <a:schemeClr val="bg1"/>
                </a:solidFill>
                <a:hlinkClick r:id="rId3"/>
              </a:rPr>
              <a:t>kd</a:t>
            </a:r>
            <a:endParaRPr lang="fr-CA" sz="7200" dirty="0">
              <a:solidFill>
                <a:schemeClr val="bg1"/>
              </a:solidFill>
            </a:endParaRPr>
          </a:p>
        </p:txBody>
      </p:sp>
    </p:spTree>
    <p:extLst>
      <p:ext uri="{BB962C8B-B14F-4D97-AF65-F5344CB8AC3E}">
        <p14:creationId xmlns:p14="http://schemas.microsoft.com/office/powerpoint/2010/main" val="1235620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Vérifier si nous avons une correspondance</a:t>
            </a:r>
          </a:p>
        </p:txBody>
      </p:sp>
    </p:spTree>
    <p:extLst>
      <p:ext uri="{BB962C8B-B14F-4D97-AF65-F5344CB8AC3E}">
        <p14:creationId xmlns:p14="http://schemas.microsoft.com/office/powerpoint/2010/main" val="708259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47A443-194A-D483-F2C6-F9936B02600A}"/>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5490081" y="741391"/>
            <a:ext cx="5384528" cy="5384528"/>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custDataLst>
              <p:tags r:id="rId2"/>
            </p:custDataLst>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DC705C32-870E-A5C5-7D67-24578540BA0C}"/>
              </a:ext>
            </a:extLst>
          </p:cNvPr>
          <p:cNvSpPr txBox="1"/>
          <p:nvPr>
            <p:custDataLst>
              <p:tags r:id="rId3"/>
            </p:custDataLst>
          </p:nvPr>
        </p:nvSpPr>
        <p:spPr>
          <a:xfrm>
            <a:off x="840231" y="741391"/>
            <a:ext cx="4267478" cy="5632311"/>
          </a:xfrm>
          <a:prstGeom prst="rect">
            <a:avLst/>
          </a:prstGeom>
          <a:noFill/>
        </p:spPr>
        <p:txBody>
          <a:bodyPr wrap="square" rtlCol="0">
            <a:spAutoFit/>
          </a:bodyPr>
          <a:lstStyle/>
          <a:p>
            <a:pPr marL="285750" indent="-285750">
              <a:buFont typeface="Arial" panose="020B0604020202020204" pitchFamily="34" charset="0"/>
              <a:buChar char="•"/>
            </a:pPr>
            <a:r>
              <a:rPr lang="fr-CA" sz="2000" dirty="0"/>
              <a:t>Lorsque nous avons identifié un </a:t>
            </a:r>
            <a:r>
              <a:rPr lang="fr-CA" sz="2000" i="1" dirty="0"/>
              <a:t>quad</a:t>
            </a:r>
            <a:r>
              <a:rPr lang="fr-CA" sz="2000" dirty="0"/>
              <a:t> dans notre image, nous cherchons dans notre arbre tous les </a:t>
            </a:r>
            <a:r>
              <a:rPr lang="fr-CA" sz="2000" i="1" dirty="0"/>
              <a:t>quads</a:t>
            </a:r>
            <a:r>
              <a:rPr lang="fr-CA" sz="2000" dirty="0"/>
              <a:t> qui se trouvent à une certaine distance;</a:t>
            </a:r>
          </a:p>
          <a:p>
            <a:pPr marL="285750" indent="-285750">
              <a:buFont typeface="Arial" panose="020B0604020202020204" pitchFamily="34" charset="0"/>
              <a:buChar char="•"/>
            </a:pPr>
            <a:r>
              <a:rPr lang="fr-CA" sz="2000" dirty="0"/>
              <a:t>Puisque l’index ne contient pas tous les </a:t>
            </a:r>
            <a:r>
              <a:rPr lang="fr-CA" sz="2000" i="1" dirty="0"/>
              <a:t>quads</a:t>
            </a:r>
            <a:r>
              <a:rPr lang="fr-CA" sz="2000" dirty="0"/>
              <a:t>, il est possible de ne trouver aucune correspondance;</a:t>
            </a:r>
          </a:p>
          <a:p>
            <a:pPr marL="285750" indent="-285750">
              <a:buFont typeface="Arial" panose="020B0604020202020204" pitchFamily="34" charset="0"/>
              <a:buChar char="•"/>
            </a:pPr>
            <a:r>
              <a:rPr lang="fr-CA" sz="2000" dirty="0"/>
              <a:t>Par contre, notre image contient beaucoup d’autres </a:t>
            </a:r>
            <a:r>
              <a:rPr lang="fr-CA" sz="2000" i="1" dirty="0"/>
              <a:t>quads</a:t>
            </a:r>
            <a:r>
              <a:rPr lang="fr-CA" sz="2000" dirty="0"/>
              <a:t>, nous en essayons un autre;</a:t>
            </a:r>
          </a:p>
          <a:p>
            <a:pPr marL="285750" indent="-285750">
              <a:buFont typeface="Arial" panose="020B0604020202020204" pitchFamily="34" charset="0"/>
              <a:buChar char="•"/>
            </a:pPr>
            <a:r>
              <a:rPr lang="fr-CA" sz="2000" dirty="0"/>
              <a:t>Habituellement, il y a un grand nombre de correspondances et nous voulons trouver la meilleure;</a:t>
            </a:r>
          </a:p>
          <a:p>
            <a:pPr marL="285750" indent="-285750">
              <a:buFont typeface="Arial" panose="020B0604020202020204" pitchFamily="34" charset="0"/>
              <a:buChar char="•"/>
            </a:pPr>
            <a:r>
              <a:rPr lang="fr-CA" sz="2000" dirty="0"/>
              <a:t>Un </a:t>
            </a:r>
            <a:r>
              <a:rPr lang="fr-CA" sz="2000" i="1" dirty="0"/>
              <a:t>quad</a:t>
            </a:r>
            <a:r>
              <a:rPr lang="fr-CA" sz="2000" dirty="0"/>
              <a:t> dans l’index qui est près d’un </a:t>
            </a:r>
            <a:r>
              <a:rPr lang="fr-CA" sz="2000" i="1" dirty="0"/>
              <a:t>quad</a:t>
            </a:r>
            <a:r>
              <a:rPr lang="fr-CA" sz="2000" dirty="0"/>
              <a:t> dans notre image produit un alignement de notre image sur la sphère céleste.</a:t>
            </a:r>
          </a:p>
        </p:txBody>
      </p:sp>
    </p:spTree>
    <p:extLst>
      <p:ext uri="{BB962C8B-B14F-4D97-AF65-F5344CB8AC3E}">
        <p14:creationId xmlns:p14="http://schemas.microsoft.com/office/powerpoint/2010/main" val="3392353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763BEE5-DABD-8EB3-65A2-7AC772BF24D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l="17708" t="14030" r="19675" b="26904"/>
          <a:stretch>
            <a:fillRect/>
          </a:stretch>
        </p:blipFill>
        <p:spPr bwMode="auto">
          <a:xfrm>
            <a:off x="6256869" y="1420115"/>
            <a:ext cx="5291666" cy="39932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43466"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a:extLst>
              <a:ext uri="{FF2B5EF4-FFF2-40B4-BE49-F238E27FC236}">
                <a16:creationId xmlns:a16="http://schemas.microsoft.com/office/drawing/2014/main" id="{65DB9CE6-8891-4B1D-E3F8-1C7972207375}"/>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5" name="ZoneTexte 4">
            <a:extLst>
              <a:ext uri="{FF2B5EF4-FFF2-40B4-BE49-F238E27FC236}">
                <a16:creationId xmlns:a16="http://schemas.microsoft.com/office/drawing/2014/main" id="{076A838B-9490-DC97-D0B4-0768D501F5F7}"/>
              </a:ext>
            </a:extLst>
          </p:cNvPr>
          <p:cNvSpPr txBox="1"/>
          <p:nvPr>
            <p:custDataLst>
              <p:tags r:id="rId4"/>
            </p:custDataLst>
          </p:nvPr>
        </p:nvSpPr>
        <p:spPr>
          <a:xfrm>
            <a:off x="6732156" y="5754254"/>
            <a:ext cx="4341091" cy="461665"/>
          </a:xfrm>
          <a:prstGeom prst="rect">
            <a:avLst/>
          </a:prstGeom>
          <a:noFill/>
        </p:spPr>
        <p:txBody>
          <a:bodyPr wrap="square" rtlCol="0">
            <a:spAutoFit/>
          </a:bodyPr>
          <a:lstStyle/>
          <a:p>
            <a:r>
              <a:rPr lang="fr-CA" sz="2400" dirty="0"/>
              <a:t>Catalogue du ciel</a:t>
            </a:r>
          </a:p>
        </p:txBody>
      </p:sp>
    </p:spTree>
    <p:extLst>
      <p:ext uri="{BB962C8B-B14F-4D97-AF65-F5344CB8AC3E}">
        <p14:creationId xmlns:p14="http://schemas.microsoft.com/office/powerpoint/2010/main" val="4195473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A652E37A-7B6E-6845-636E-4B86E96683C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6EA0F3E0-3447-99CE-F082-8E8D0497D371}"/>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6" name="ZoneTexte 5">
            <a:extLst>
              <a:ext uri="{FF2B5EF4-FFF2-40B4-BE49-F238E27FC236}">
                <a16:creationId xmlns:a16="http://schemas.microsoft.com/office/drawing/2014/main" id="{BBC46EFC-D166-B71F-C7A0-9223207FD163}"/>
              </a:ext>
            </a:extLst>
          </p:cNvPr>
          <p:cNvSpPr txBox="1"/>
          <p:nvPr>
            <p:custDataLst>
              <p:tags r:id="rId4"/>
            </p:custDataLst>
          </p:nvPr>
        </p:nvSpPr>
        <p:spPr>
          <a:xfrm>
            <a:off x="6732156" y="5754254"/>
            <a:ext cx="4341091" cy="830997"/>
          </a:xfrm>
          <a:prstGeom prst="rect">
            <a:avLst/>
          </a:prstGeom>
          <a:noFill/>
        </p:spPr>
        <p:txBody>
          <a:bodyPr wrap="square" rtlCol="0">
            <a:spAutoFit/>
          </a:bodyPr>
          <a:lstStyle/>
          <a:p>
            <a:r>
              <a:rPr lang="fr-CA" sz="2400" dirty="0"/>
              <a:t>Agrandissement d’un facteur 1 million</a:t>
            </a:r>
          </a:p>
        </p:txBody>
      </p:sp>
    </p:spTree>
    <p:extLst>
      <p:ext uri="{BB962C8B-B14F-4D97-AF65-F5344CB8AC3E}">
        <p14:creationId xmlns:p14="http://schemas.microsoft.com/office/powerpoint/2010/main" val="2698300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59151465-0A50-839D-23A8-3DC3BEA0041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8C309ECF-7C25-D3D2-B2F0-C32358BBF5FB}"/>
              </a:ext>
            </a:extLst>
          </p:cNvPr>
          <p:cNvSpPr txBox="1"/>
          <p:nvPr>
            <p:custDataLst>
              <p:tags r:id="rId3"/>
            </p:custDataLst>
          </p:nvPr>
        </p:nvSpPr>
        <p:spPr>
          <a:xfrm>
            <a:off x="6732156" y="5754254"/>
            <a:ext cx="4341091" cy="461665"/>
          </a:xfrm>
          <a:prstGeom prst="rect">
            <a:avLst/>
          </a:prstGeom>
          <a:noFill/>
        </p:spPr>
        <p:txBody>
          <a:bodyPr wrap="square" rtlCol="0">
            <a:spAutoFit/>
          </a:bodyPr>
          <a:lstStyle/>
          <a:p>
            <a:r>
              <a:rPr lang="fr-CA" sz="2400" dirty="0"/>
              <a:t>Les objets de notre index</a:t>
            </a:r>
          </a:p>
        </p:txBody>
      </p:sp>
      <p:sp>
        <p:nvSpPr>
          <p:cNvPr id="6" name="ZoneTexte 5">
            <a:extLst>
              <a:ext uri="{FF2B5EF4-FFF2-40B4-BE49-F238E27FC236}">
                <a16:creationId xmlns:a16="http://schemas.microsoft.com/office/drawing/2014/main" id="{080E8E4E-D93B-685F-8E99-78CB1CFEF93D}"/>
              </a:ext>
            </a:extLst>
          </p:cNvPr>
          <p:cNvSpPr txBox="1"/>
          <p:nvPr>
            <p:custDataLst>
              <p:tags r:id="rId4"/>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Tree>
    <p:extLst>
      <p:ext uri="{BB962C8B-B14F-4D97-AF65-F5344CB8AC3E}">
        <p14:creationId xmlns:p14="http://schemas.microsoft.com/office/powerpoint/2010/main" val="3976414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116F46B-9804-8017-F579-9ADC3A2E492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8A8FD2-F07E-3D19-AD70-F8C310AE466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9FA7A020-4D16-635A-ED0D-151715BE065D}"/>
              </a:ext>
            </a:extLst>
          </p:cNvPr>
          <p:cNvSpPr txBox="1"/>
          <p:nvPr>
            <p:custDataLst>
              <p:tags r:id="rId3"/>
            </p:custDataLst>
          </p:nvPr>
        </p:nvSpPr>
        <p:spPr>
          <a:xfrm>
            <a:off x="3096426" y="5717136"/>
            <a:ext cx="5999147" cy="830997"/>
          </a:xfrm>
          <a:prstGeom prst="rect">
            <a:avLst/>
          </a:prstGeom>
          <a:noFill/>
        </p:spPr>
        <p:txBody>
          <a:bodyPr wrap="square" rtlCol="0">
            <a:spAutoFit/>
          </a:bodyPr>
          <a:lstStyle/>
          <a:p>
            <a:pPr algn="ctr"/>
            <a:r>
              <a:rPr lang="fr-CA" sz="2400" dirty="0"/>
              <a:t>Tous les quads dans notre index qui sont présents dans notre image</a:t>
            </a:r>
          </a:p>
        </p:txBody>
      </p:sp>
    </p:spTree>
    <p:extLst>
      <p:ext uri="{BB962C8B-B14F-4D97-AF65-F5344CB8AC3E}">
        <p14:creationId xmlns:p14="http://schemas.microsoft.com/office/powerpoint/2010/main" val="4192781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144406C-C6CC-BB50-8EC0-D49509303C5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6D0B290B-1261-3486-FF03-4853BF6E51E1}"/>
              </a:ext>
            </a:extLst>
          </p:cNvPr>
          <p:cNvSpPr txBox="1"/>
          <p:nvPr>
            <p:custDataLst>
              <p:tags r:id="rId3"/>
            </p:custDataLst>
          </p:nvPr>
        </p:nvSpPr>
        <p:spPr>
          <a:xfrm>
            <a:off x="3096426" y="5751319"/>
            <a:ext cx="5999147" cy="461665"/>
          </a:xfrm>
          <a:prstGeom prst="rect">
            <a:avLst/>
          </a:prstGeom>
          <a:noFill/>
        </p:spPr>
        <p:txBody>
          <a:bodyPr wrap="square" rtlCol="0">
            <a:spAutoFit/>
          </a:bodyPr>
          <a:lstStyle/>
          <a:p>
            <a:pPr algn="ctr"/>
            <a:r>
              <a:rPr lang="fr-CA" sz="2400" dirty="0"/>
              <a:t>Un seul quad qui a été testé</a:t>
            </a:r>
          </a:p>
        </p:txBody>
      </p:sp>
    </p:spTree>
    <p:extLst>
      <p:ext uri="{BB962C8B-B14F-4D97-AF65-F5344CB8AC3E}">
        <p14:creationId xmlns:p14="http://schemas.microsoft.com/office/powerpoint/2010/main" val="3113248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222234"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15956" y="1444624"/>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9C0854E7-8AD7-2349-7C5D-2AE886552679}"/>
              </a:ext>
            </a:extLst>
          </p:cNvPr>
          <p:cNvSpPr txBox="1"/>
          <p:nvPr>
            <p:custDataLst>
              <p:tags r:id="rId3"/>
            </p:custDataLst>
          </p:nvPr>
        </p:nvSpPr>
        <p:spPr>
          <a:xfrm>
            <a:off x="3096426" y="5751319"/>
            <a:ext cx="5999147" cy="830997"/>
          </a:xfrm>
          <a:prstGeom prst="rect">
            <a:avLst/>
          </a:prstGeom>
          <a:noFill/>
        </p:spPr>
        <p:txBody>
          <a:bodyPr wrap="square" rtlCol="0">
            <a:spAutoFit/>
          </a:bodyPr>
          <a:lstStyle/>
          <a:p>
            <a:pPr algn="ctr"/>
            <a:r>
              <a:rPr lang="fr-CA" sz="2400" dirty="0"/>
              <a:t>L’image à chercher, après translation, rotation et homothétie</a:t>
            </a:r>
          </a:p>
        </p:txBody>
      </p:sp>
    </p:spTree>
    <p:extLst>
      <p:ext uri="{BB962C8B-B14F-4D97-AF65-F5344CB8AC3E}">
        <p14:creationId xmlns:p14="http://schemas.microsoft.com/office/powerpoint/2010/main" val="396704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81CD5AE-75A9-CE0A-48EA-0F1894C147D4}"/>
              </a:ext>
            </a:extLst>
          </p:cNvPr>
          <p:cNvSpPr>
            <a:spLocks noGrp="1"/>
          </p:cNvSpPr>
          <p:nvPr>
            <p:ph type="title"/>
            <p:custDataLst>
              <p:tags r:id="rId2"/>
            </p:custDataLst>
          </p:nvPr>
        </p:nvSpPr>
        <p:spPr>
          <a:xfrm>
            <a:off x="838200" y="365125"/>
            <a:ext cx="10515600" cy="1325563"/>
          </a:xfrm>
        </p:spPr>
        <p:txBody>
          <a:bodyPr>
            <a:normAutofit/>
          </a:bodyPr>
          <a:lstStyle/>
          <a:p>
            <a:r>
              <a:rPr lang="fr-CA" sz="5400"/>
              <a:t>Shère céleste</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1CB52F0-5E32-D5F0-7397-1D1002739E3A}"/>
              </a:ext>
            </a:extLst>
          </p:cNvPr>
          <p:cNvSpPr>
            <a:spLocks noGrp="1"/>
          </p:cNvSpPr>
          <p:nvPr>
            <p:ph idx="1"/>
            <p:custDataLst>
              <p:tags r:id="rId4"/>
            </p:custDataLst>
          </p:nvPr>
        </p:nvSpPr>
        <p:spPr>
          <a:xfrm>
            <a:off x="838200" y="1929384"/>
            <a:ext cx="10515600" cy="4251960"/>
          </a:xfrm>
        </p:spPr>
        <p:txBody>
          <a:bodyPr>
            <a:normAutofit/>
          </a:bodyPr>
          <a:lstStyle/>
          <a:p>
            <a:r>
              <a:rPr lang="fr-CA" sz="2400" dirty="0"/>
              <a:t>Ce système utilise comme plan de référence la projection, sur la sphère céleste, de l'équateur de la Terre. Cette projection est l'équateur céleste.</a:t>
            </a:r>
          </a:p>
          <a:p>
            <a:r>
              <a:rPr lang="fr-CA" sz="2400" dirty="0"/>
              <a:t>L'ascension droite (RA) est l'angle mesuré sur l'équateur céleste à partir d'un point de référence, le point vernal, ou équinoxe de printemps correspondant à l'intersection entre l'équateur céleste et l'écliptique. C'est au point vernal que le soleil apparaît au premier jour du printemps. À partir de ce point, l'angle est mesuré vers l'est et comporte 24 divisions horaires.</a:t>
            </a:r>
          </a:p>
          <a:p>
            <a:r>
              <a:rPr lang="fr-CA" sz="2400" dirty="0"/>
              <a:t>La déclinaison (</a:t>
            </a:r>
            <a:r>
              <a:rPr lang="fr-CA" sz="2400" dirty="0" err="1"/>
              <a:t>Dec</a:t>
            </a:r>
            <a:r>
              <a:rPr lang="fr-CA" sz="2400" dirty="0"/>
              <a:t>) est l'angle mesuré perpendiculairement entre l'équateur céleste et l'objet céleste observé. Elle se mesure en degrés, positifs pour les objets situés dans l'hémisphère nord et négatifs pour ceux de l'hémisphère sud.</a:t>
            </a:r>
          </a:p>
        </p:txBody>
      </p:sp>
    </p:spTree>
    <p:extLst>
      <p:ext uri="{BB962C8B-B14F-4D97-AF65-F5344CB8AC3E}">
        <p14:creationId xmlns:p14="http://schemas.microsoft.com/office/powerpoint/2010/main" val="30685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4374C9FA-1CAA-9DEE-AF0E-745EF14FE57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Tree>
    <p:extLst>
      <p:ext uri="{BB962C8B-B14F-4D97-AF65-F5344CB8AC3E}">
        <p14:creationId xmlns:p14="http://schemas.microsoft.com/office/powerpoint/2010/main" val="30101229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E5D37FE-464B-5F42-1BF9-0A64E7614583}"/>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2320CD33-DA1D-47CA-C512-D522A1B5819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
        <p:nvSpPr>
          <p:cNvPr id="7" name="ZoneTexte 6">
            <a:extLst>
              <a:ext uri="{FF2B5EF4-FFF2-40B4-BE49-F238E27FC236}">
                <a16:creationId xmlns:a16="http://schemas.microsoft.com/office/drawing/2014/main" id="{B50BA6C7-77B4-1C6C-0B17-DD3E3DF24DC9}"/>
              </a:ext>
            </a:extLst>
          </p:cNvPr>
          <p:cNvSpPr txBox="1"/>
          <p:nvPr>
            <p:custDataLst>
              <p:tags r:id="rId4"/>
            </p:custDataLst>
          </p:nvPr>
        </p:nvSpPr>
        <p:spPr>
          <a:xfrm>
            <a:off x="831217" y="5580403"/>
            <a:ext cx="4916165" cy="830997"/>
          </a:xfrm>
          <a:prstGeom prst="rect">
            <a:avLst/>
          </a:prstGeom>
          <a:noFill/>
        </p:spPr>
        <p:txBody>
          <a:bodyPr wrap="square" rtlCol="0">
            <a:spAutoFit/>
          </a:bodyPr>
          <a:lstStyle/>
          <a:p>
            <a:pPr algn="ctr"/>
            <a:r>
              <a:rPr lang="fr-CA" sz="2400" dirty="0"/>
              <a:t>La réponse vérifiée, superposée au </a:t>
            </a:r>
            <a:r>
              <a:rPr lang="fr-CA" sz="2400"/>
              <a:t>catalogue original</a:t>
            </a:r>
            <a:endParaRPr lang="fr-CA" sz="2400" dirty="0"/>
          </a:p>
        </p:txBody>
      </p:sp>
    </p:spTree>
    <p:extLst>
      <p:ext uri="{BB962C8B-B14F-4D97-AF65-F5344CB8AC3E}">
        <p14:creationId xmlns:p14="http://schemas.microsoft.com/office/powerpoint/2010/main" val="176620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DA12A-615B-2315-236E-23D70FF956AA}"/>
              </a:ext>
            </a:extLst>
          </p:cNvPr>
          <p:cNvSpPr>
            <a:spLocks noGrp="1"/>
          </p:cNvSpPr>
          <p:nvPr>
            <p:ph type="title"/>
            <p:custDataLst>
              <p:tags r:id="rId1"/>
            </p:custDataLst>
          </p:nvPr>
        </p:nvSpPr>
        <p:spPr/>
        <p:txBody>
          <a:bodyPr/>
          <a:lstStyle/>
          <a:p>
            <a:r>
              <a:rPr lang="fr-CA" dirty="0"/>
              <a:t>Résultats avec SDSS</a:t>
            </a:r>
          </a:p>
        </p:txBody>
      </p:sp>
      <p:sp>
        <p:nvSpPr>
          <p:cNvPr id="3" name="Espace réservé du contenu 2">
            <a:extLst>
              <a:ext uri="{FF2B5EF4-FFF2-40B4-BE49-F238E27FC236}">
                <a16:creationId xmlns:a16="http://schemas.microsoft.com/office/drawing/2014/main" id="{0842057D-7A76-F1F4-7DE2-963E207A3697}"/>
              </a:ext>
            </a:extLst>
          </p:cNvPr>
          <p:cNvSpPr>
            <a:spLocks noGrp="1"/>
          </p:cNvSpPr>
          <p:nvPr>
            <p:ph sz="half" idx="1"/>
            <p:custDataLst>
              <p:tags r:id="rId2"/>
            </p:custDataLst>
          </p:nvPr>
        </p:nvSpPr>
        <p:spPr/>
        <p:txBody>
          <a:bodyPr>
            <a:normAutofit/>
          </a:bodyPr>
          <a:lstStyle/>
          <a:p>
            <a:r>
              <a:rPr lang="fr-CA" sz="3200" dirty="0"/>
              <a:t>336 554 images étudiées</a:t>
            </a:r>
          </a:p>
          <a:p>
            <a:r>
              <a:rPr lang="fr-CA" sz="3200" dirty="0"/>
              <a:t>0 Faux Positif</a:t>
            </a:r>
          </a:p>
          <a:p>
            <a:r>
              <a:rPr lang="fr-CA" sz="3200" dirty="0"/>
              <a:t>99,84 % d’images résolues</a:t>
            </a:r>
          </a:p>
          <a:p>
            <a:r>
              <a:rPr lang="fr-CA" sz="3200" dirty="0"/>
              <a:t>530 images non résolues</a:t>
            </a:r>
          </a:p>
          <a:p>
            <a:r>
              <a:rPr lang="fr-CA" sz="3200" dirty="0"/>
              <a:t>99,27 % résolues en utilisant les 60 objet les plus brillants</a:t>
            </a:r>
          </a:p>
        </p:txBody>
      </p:sp>
      <p:pic>
        <p:nvPicPr>
          <p:cNvPr id="5" name="Picture 9">
            <a:extLst>
              <a:ext uri="{FF2B5EF4-FFF2-40B4-BE49-F238E27FC236}">
                <a16:creationId xmlns:a16="http://schemas.microsoft.com/office/drawing/2014/main" id="{E4FFE103-3194-F1CC-683D-ADE85BBB0AC7}"/>
              </a:ext>
            </a:extLst>
          </p:cNvPr>
          <p:cNvPicPr>
            <a:picLocks noGrp="1" noChangeAspect="1" noChangeArrowheads="1"/>
          </p:cNvPicPr>
          <p:nvPr>
            <p:ph sz="half" idx="2"/>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3386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462D5-E650-477D-CB0D-32E77598C261}"/>
              </a:ext>
            </a:extLst>
          </p:cNvPr>
          <p:cNvSpPr>
            <a:spLocks noGrp="1"/>
          </p:cNvSpPr>
          <p:nvPr>
            <p:ph type="title"/>
            <p:custDataLst>
              <p:tags r:id="rId1"/>
            </p:custDataLst>
          </p:nvPr>
        </p:nvSpPr>
        <p:spPr/>
        <p:txBody>
          <a:bodyPr/>
          <a:lstStyle/>
          <a:p>
            <a:r>
              <a:rPr lang="fr-CA" dirty="0"/>
              <a:t>Pourquoi des quads?</a:t>
            </a:r>
          </a:p>
        </p:txBody>
      </p:sp>
      <p:graphicFrame>
        <p:nvGraphicFramePr>
          <p:cNvPr id="4" name="Tableau 4">
            <a:extLst>
              <a:ext uri="{FF2B5EF4-FFF2-40B4-BE49-F238E27FC236}">
                <a16:creationId xmlns:a16="http://schemas.microsoft.com/office/drawing/2014/main" id="{1707D007-5959-1256-0120-7F4EA419C570}"/>
              </a:ext>
            </a:extLst>
          </p:cNvPr>
          <p:cNvGraphicFramePr>
            <a:graphicFrameLocks noGrp="1"/>
          </p:cNvGraphicFramePr>
          <p:nvPr>
            <p:ph idx="1"/>
            <p:custDataLst>
              <p:tags r:id="rId2"/>
            </p:custDataLst>
            <p:extLst>
              <p:ext uri="{D42A27DB-BD31-4B8C-83A1-F6EECF244321}">
                <p14:modId xmlns:p14="http://schemas.microsoft.com/office/powerpoint/2010/main" val="3068760210"/>
              </p:ext>
            </p:extLst>
          </p:nvPr>
        </p:nvGraphicFramePr>
        <p:xfrm>
          <a:off x="838200" y="1825625"/>
          <a:ext cx="10515600" cy="21945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425000983"/>
                    </a:ext>
                  </a:extLst>
                </a:gridCol>
                <a:gridCol w="2103120">
                  <a:extLst>
                    <a:ext uri="{9D8B030D-6E8A-4147-A177-3AD203B41FA5}">
                      <a16:colId xmlns:a16="http://schemas.microsoft.com/office/drawing/2014/main" val="3966586602"/>
                    </a:ext>
                  </a:extLst>
                </a:gridCol>
                <a:gridCol w="2103120">
                  <a:extLst>
                    <a:ext uri="{9D8B030D-6E8A-4147-A177-3AD203B41FA5}">
                      <a16:colId xmlns:a16="http://schemas.microsoft.com/office/drawing/2014/main" val="2937719668"/>
                    </a:ext>
                  </a:extLst>
                </a:gridCol>
                <a:gridCol w="2103120">
                  <a:extLst>
                    <a:ext uri="{9D8B030D-6E8A-4147-A177-3AD203B41FA5}">
                      <a16:colId xmlns:a16="http://schemas.microsoft.com/office/drawing/2014/main" val="3301140418"/>
                    </a:ext>
                  </a:extLst>
                </a:gridCol>
                <a:gridCol w="2103120">
                  <a:extLst>
                    <a:ext uri="{9D8B030D-6E8A-4147-A177-3AD203B41FA5}">
                      <a16:colId xmlns:a16="http://schemas.microsoft.com/office/drawing/2014/main" val="1232206377"/>
                    </a:ext>
                  </a:extLst>
                </a:gridCol>
              </a:tblGrid>
              <a:tr h="370840">
                <a:tc>
                  <a:txBody>
                    <a:bodyPr/>
                    <a:lstStyle/>
                    <a:p>
                      <a:r>
                        <a:rPr lang="fr-CA" sz="2400" dirty="0"/>
                        <a:t>Nom</a:t>
                      </a:r>
                    </a:p>
                  </a:txBody>
                  <a:tcPr/>
                </a:tc>
                <a:tc>
                  <a:txBody>
                    <a:bodyPr/>
                    <a:lstStyle/>
                    <a:p>
                      <a:r>
                        <a:rPr lang="fr-CA" sz="2400" dirty="0"/>
                        <a:t>Dimension</a:t>
                      </a:r>
                    </a:p>
                  </a:txBody>
                  <a:tcPr/>
                </a:tc>
                <a:tc>
                  <a:txBody>
                    <a:bodyPr/>
                    <a:lstStyle/>
                    <a:p>
                      <a:r>
                        <a:rPr lang="fr-CA" sz="2400" dirty="0"/>
                        <a:t>Précision</a:t>
                      </a:r>
                    </a:p>
                  </a:txBody>
                  <a:tcPr/>
                </a:tc>
                <a:tc>
                  <a:txBody>
                    <a:bodyPr/>
                    <a:lstStyle/>
                    <a:p>
                      <a:r>
                        <a:rPr lang="fr-CA" sz="2400" dirty="0"/>
                        <a:t>Aire, volume, etc.</a:t>
                      </a:r>
                    </a:p>
                  </a:txBody>
                  <a:tcPr/>
                </a:tc>
                <a:tc>
                  <a:txBody>
                    <a:bodyPr/>
                    <a:lstStyle/>
                    <a:p>
                      <a:r>
                        <a:rPr lang="fr-CA" sz="2400" dirty="0"/>
                        <a:t>Détection</a:t>
                      </a:r>
                    </a:p>
                  </a:txBody>
                  <a:tcPr/>
                </a:tc>
                <a:extLst>
                  <a:ext uri="{0D108BD9-81ED-4DB2-BD59-A6C34878D82A}">
                    <a16:rowId xmlns:a16="http://schemas.microsoft.com/office/drawing/2014/main" val="302595822"/>
                  </a:ext>
                </a:extLst>
              </a:tr>
              <a:tr h="370840">
                <a:tc>
                  <a:txBody>
                    <a:bodyPr/>
                    <a:lstStyle/>
                    <a:p>
                      <a:r>
                        <a:rPr lang="fr-CA" sz="2400" dirty="0"/>
                        <a:t>TRIS</a:t>
                      </a:r>
                    </a:p>
                  </a:txBody>
                  <a:tcPr/>
                </a:tc>
                <a:tc>
                  <a:txBody>
                    <a:bodyPr/>
                    <a:lstStyle/>
                    <a:p>
                      <a:r>
                        <a:rPr lang="fr-CA" sz="2400" dirty="0"/>
                        <a:t>2</a:t>
                      </a:r>
                    </a:p>
                  </a:txBody>
                  <a:tcPr/>
                </a:tc>
                <a:tc>
                  <a:txBody>
                    <a:bodyPr/>
                    <a:lstStyle/>
                    <a:p>
                      <a:r>
                        <a:rPr lang="fr-CA" sz="2400" dirty="0"/>
                        <a:t>0,1</a:t>
                      </a:r>
                    </a:p>
                  </a:txBody>
                  <a:tcPr/>
                </a:tc>
                <a:tc>
                  <a:txBody>
                    <a:bodyPr/>
                    <a:lstStyle/>
                    <a:p>
                      <a:r>
                        <a:rPr lang="fr-CA" sz="2400" dirty="0"/>
                        <a:t>0,01</a:t>
                      </a:r>
                    </a:p>
                  </a:txBody>
                  <a:tcPr/>
                </a:tc>
                <a:tc>
                  <a:txBody>
                    <a:bodyPr/>
                    <a:lstStyle/>
                    <a:p>
                      <a:r>
                        <a:rPr lang="fr-CA" sz="2400" dirty="0"/>
                        <a:t>100</a:t>
                      </a:r>
                    </a:p>
                  </a:txBody>
                  <a:tcPr/>
                </a:tc>
                <a:extLst>
                  <a:ext uri="{0D108BD9-81ED-4DB2-BD59-A6C34878D82A}">
                    <a16:rowId xmlns:a16="http://schemas.microsoft.com/office/drawing/2014/main" val="2950788499"/>
                  </a:ext>
                </a:extLst>
              </a:tr>
              <a:tr h="370840">
                <a:tc>
                  <a:txBody>
                    <a:bodyPr/>
                    <a:lstStyle/>
                    <a:p>
                      <a:r>
                        <a:rPr lang="fr-CA" sz="2400" dirty="0"/>
                        <a:t>QUADS</a:t>
                      </a:r>
                    </a:p>
                  </a:txBody>
                  <a:tcPr/>
                </a:tc>
                <a:tc>
                  <a:txBody>
                    <a:bodyPr/>
                    <a:lstStyle/>
                    <a:p>
                      <a:r>
                        <a:rPr lang="fr-CA" sz="2400" dirty="0"/>
                        <a:t>4</a:t>
                      </a:r>
                    </a:p>
                  </a:txBody>
                  <a:tcPr/>
                </a:tc>
                <a:tc>
                  <a:txBody>
                    <a:bodyPr/>
                    <a:lstStyle/>
                    <a:p>
                      <a:r>
                        <a:rPr lang="fr-CA" sz="2400" dirty="0"/>
                        <a:t>0,1</a:t>
                      </a:r>
                    </a:p>
                  </a:txBody>
                  <a:tcPr/>
                </a:tc>
                <a:tc>
                  <a:txBody>
                    <a:bodyPr/>
                    <a:lstStyle/>
                    <a:p>
                      <a:r>
                        <a:rPr lang="fr-CA" sz="2400" dirty="0"/>
                        <a:t>0,0001</a:t>
                      </a:r>
                    </a:p>
                  </a:txBody>
                  <a:tcPr/>
                </a:tc>
                <a:tc>
                  <a:txBody>
                    <a:bodyPr/>
                    <a:lstStyle/>
                    <a:p>
                      <a:r>
                        <a:rPr lang="fr-CA" sz="2400" dirty="0"/>
                        <a:t>10 000</a:t>
                      </a:r>
                    </a:p>
                  </a:txBody>
                  <a:tcPr/>
                </a:tc>
                <a:extLst>
                  <a:ext uri="{0D108BD9-81ED-4DB2-BD59-A6C34878D82A}">
                    <a16:rowId xmlns:a16="http://schemas.microsoft.com/office/drawing/2014/main" val="3312405663"/>
                  </a:ext>
                </a:extLst>
              </a:tr>
              <a:tr h="370840">
                <a:tc>
                  <a:txBody>
                    <a:bodyPr/>
                    <a:lstStyle/>
                    <a:p>
                      <a:r>
                        <a:rPr lang="fr-CA" sz="2400" dirty="0"/>
                        <a:t>PENTS</a:t>
                      </a:r>
                    </a:p>
                  </a:txBody>
                  <a:tcPr/>
                </a:tc>
                <a:tc>
                  <a:txBody>
                    <a:bodyPr/>
                    <a:lstStyle/>
                    <a:p>
                      <a:r>
                        <a:rPr lang="fr-CA" sz="2400" dirty="0"/>
                        <a:t>6</a:t>
                      </a:r>
                    </a:p>
                  </a:txBody>
                  <a:tcPr/>
                </a:tc>
                <a:tc>
                  <a:txBody>
                    <a:bodyPr/>
                    <a:lstStyle/>
                    <a:p>
                      <a:r>
                        <a:rPr lang="fr-CA" sz="2400" dirty="0"/>
                        <a:t>0,1</a:t>
                      </a:r>
                    </a:p>
                  </a:txBody>
                  <a:tcPr/>
                </a:tc>
                <a:tc>
                  <a:txBody>
                    <a:bodyPr/>
                    <a:lstStyle/>
                    <a:p>
                      <a:r>
                        <a:rPr lang="fr-CA" sz="2400" dirty="0"/>
                        <a:t>0,000 001</a:t>
                      </a:r>
                    </a:p>
                  </a:txBody>
                  <a:tcPr/>
                </a:tc>
                <a:tc>
                  <a:txBody>
                    <a:bodyPr/>
                    <a:lstStyle/>
                    <a:p>
                      <a:r>
                        <a:rPr lang="fr-CA" sz="2400" dirty="0"/>
                        <a:t>1 000 000</a:t>
                      </a:r>
                    </a:p>
                  </a:txBody>
                  <a:tcPr/>
                </a:tc>
                <a:extLst>
                  <a:ext uri="{0D108BD9-81ED-4DB2-BD59-A6C34878D82A}">
                    <a16:rowId xmlns:a16="http://schemas.microsoft.com/office/drawing/2014/main" val="2427957664"/>
                  </a:ext>
                </a:extLst>
              </a:tr>
            </a:tbl>
          </a:graphicData>
        </a:graphic>
      </p:graphicFrame>
      <p:sp>
        <p:nvSpPr>
          <p:cNvPr id="3" name="ZoneTexte 2">
            <a:extLst>
              <a:ext uri="{FF2B5EF4-FFF2-40B4-BE49-F238E27FC236}">
                <a16:creationId xmlns:a16="http://schemas.microsoft.com/office/drawing/2014/main" id="{35CEFF5B-F9E0-EB2E-DB49-9373B94042BC}"/>
              </a:ext>
            </a:extLst>
          </p:cNvPr>
          <p:cNvSpPr txBox="1"/>
          <p:nvPr/>
        </p:nvSpPr>
        <p:spPr>
          <a:xfrm>
            <a:off x="838200" y="4326340"/>
            <a:ext cx="10515600" cy="1384995"/>
          </a:xfrm>
          <a:prstGeom prst="rect">
            <a:avLst/>
          </a:prstGeom>
          <a:noFill/>
        </p:spPr>
        <p:txBody>
          <a:bodyPr wrap="square" rtlCol="0">
            <a:spAutoFit/>
          </a:bodyPr>
          <a:lstStyle/>
          <a:p>
            <a:r>
              <a:rPr lang="fr-CA" sz="2800" dirty="0"/>
              <a:t>Le choix des quads est un compromis entre l’efficacité de la recherche et le nombre de quads voisins, ainsi que le nombre d’alignements à vérifier.</a:t>
            </a:r>
          </a:p>
        </p:txBody>
      </p:sp>
    </p:spTree>
    <p:extLst>
      <p:ext uri="{BB962C8B-B14F-4D97-AF65-F5344CB8AC3E}">
        <p14:creationId xmlns:p14="http://schemas.microsoft.com/office/powerpoint/2010/main" val="1835347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1"/>
            </p:custDataLst>
          </p:nvPr>
        </p:nvPicPr>
        <p:blipFill rotWithShape="1">
          <a:blip r:embed="rId3">
            <a:alphaModFix amt="50000"/>
            <a:extLst>
              <a:ext uri="{28A0092B-C50C-407E-A947-70E740481C1C}">
                <a14:useLocalDpi xmlns:a14="http://schemas.microsoft.com/office/drawing/2010/main" val="0"/>
              </a:ext>
            </a:extLst>
          </a:blip>
          <a:srcRect r="-1" b="14100"/>
          <a:stretch/>
        </p:blipFill>
        <p:spPr>
          <a:xfrm>
            <a:off x="20" y="10"/>
            <a:ext cx="12188930" cy="6857990"/>
          </a:xfrm>
          <a:prstGeom prst="rect">
            <a:avLst/>
          </a:prstGeom>
        </p:spPr>
      </p:pic>
      <p:sp>
        <p:nvSpPr>
          <p:cNvPr id="2" name="ZoneTexte 1">
            <a:extLst>
              <a:ext uri="{FF2B5EF4-FFF2-40B4-BE49-F238E27FC236}">
                <a16:creationId xmlns:a16="http://schemas.microsoft.com/office/drawing/2014/main" id="{BEAAE8B8-CAC2-74A9-888F-8407C139913F}"/>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Des questions?</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79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35D23B5F-A06B-7994-1A6A-42FB589C35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574" y="643466"/>
            <a:ext cx="7318852" cy="5571067"/>
          </a:xfrm>
          <a:prstGeom prst="rect">
            <a:avLst/>
          </a:prstGeom>
        </p:spPr>
      </p:pic>
    </p:spTree>
    <p:extLst>
      <p:ext uri="{BB962C8B-B14F-4D97-AF65-F5344CB8AC3E}">
        <p14:creationId xmlns:p14="http://schemas.microsoft.com/office/powerpoint/2010/main" val="197224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0859AB-74B7-8946-7D6D-2C5724C8F403}"/>
              </a:ext>
            </a:extLst>
          </p:cNvPr>
          <p:cNvSpPr>
            <a:spLocks noGrp="1"/>
          </p:cNvSpPr>
          <p:nvPr>
            <p:ph type="title"/>
            <p:custDataLst>
              <p:tags r:id="rId2"/>
            </p:custDataLst>
          </p:nvPr>
        </p:nvSpPr>
        <p:spPr>
          <a:xfrm>
            <a:off x="838200" y="365125"/>
            <a:ext cx="10515600" cy="1325563"/>
          </a:xfrm>
        </p:spPr>
        <p:txBody>
          <a:bodyPr>
            <a:normAutofit/>
          </a:bodyPr>
          <a:lstStyle/>
          <a:p>
            <a:r>
              <a:rPr lang="fr-CA" sz="5400"/>
              <a:t>Astrometry.net</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au 4">
            <a:extLst>
              <a:ext uri="{FF2B5EF4-FFF2-40B4-BE49-F238E27FC236}">
                <a16:creationId xmlns:a16="http://schemas.microsoft.com/office/drawing/2014/main" id="{FE991BFD-A572-2517-480E-A9C340353BA2}"/>
              </a:ext>
            </a:extLst>
          </p:cNvPr>
          <p:cNvGraphicFramePr>
            <a:graphicFrameLocks noGrp="1"/>
          </p:cNvGraphicFramePr>
          <p:nvPr>
            <p:ph idx="1"/>
            <p:custDataLst>
              <p:tags r:id="rId4"/>
            </p:custDataLst>
            <p:extLst>
              <p:ext uri="{D42A27DB-BD31-4B8C-83A1-F6EECF244321}">
                <p14:modId xmlns:p14="http://schemas.microsoft.com/office/powerpoint/2010/main" val="4125692216"/>
              </p:ext>
            </p:extLst>
          </p:nvPr>
        </p:nvGraphicFramePr>
        <p:xfrm>
          <a:off x="1426245" y="2228087"/>
          <a:ext cx="9339510" cy="3948880"/>
        </p:xfrm>
        <a:graphic>
          <a:graphicData uri="http://schemas.openxmlformats.org/drawingml/2006/table">
            <a:tbl>
              <a:tblPr firstRow="1" bandRow="1">
                <a:tableStyleId>{5C22544A-7EE6-4342-B048-85BDC9FD1C3A}</a:tableStyleId>
              </a:tblPr>
              <a:tblGrid>
                <a:gridCol w="3914520">
                  <a:extLst>
                    <a:ext uri="{9D8B030D-6E8A-4147-A177-3AD203B41FA5}">
                      <a16:colId xmlns:a16="http://schemas.microsoft.com/office/drawing/2014/main" val="372981977"/>
                    </a:ext>
                  </a:extLst>
                </a:gridCol>
                <a:gridCol w="5424990">
                  <a:extLst>
                    <a:ext uri="{9D8B030D-6E8A-4147-A177-3AD203B41FA5}">
                      <a16:colId xmlns:a16="http://schemas.microsoft.com/office/drawing/2014/main" val="590326567"/>
                    </a:ext>
                  </a:extLst>
                </a:gridCol>
              </a:tblGrid>
              <a:tr h="493610">
                <a:tc>
                  <a:txBody>
                    <a:bodyPr/>
                    <a:lstStyle/>
                    <a:p>
                      <a:r>
                        <a:rPr lang="fr-CA" sz="2200"/>
                        <a:t>Info</a:t>
                      </a:r>
                    </a:p>
                  </a:txBody>
                  <a:tcPr marL="112184" marR="112184" marT="56092" marB="56092"/>
                </a:tc>
                <a:tc>
                  <a:txBody>
                    <a:bodyPr/>
                    <a:lstStyle/>
                    <a:p>
                      <a:endParaRPr lang="fr-CA" sz="2200"/>
                    </a:p>
                  </a:txBody>
                  <a:tcPr marL="112184" marR="112184" marT="56092" marB="56092"/>
                </a:tc>
                <a:extLst>
                  <a:ext uri="{0D108BD9-81ED-4DB2-BD59-A6C34878D82A}">
                    <a16:rowId xmlns:a16="http://schemas.microsoft.com/office/drawing/2014/main" val="1450509460"/>
                  </a:ext>
                </a:extLst>
              </a:tr>
              <a:tr h="493610">
                <a:tc>
                  <a:txBody>
                    <a:bodyPr/>
                    <a:lstStyle/>
                    <a:p>
                      <a:r>
                        <a:rPr lang="fr-CA" sz="2200"/>
                        <a:t>Center (RA, Dec)</a:t>
                      </a:r>
                    </a:p>
                  </a:txBody>
                  <a:tcPr marL="112184" marR="112184" marT="56092" marB="56092"/>
                </a:tc>
                <a:tc>
                  <a:txBody>
                    <a:bodyPr/>
                    <a:lstStyle/>
                    <a:p>
                      <a:r>
                        <a:rPr lang="fr-CA" sz="2200"/>
                        <a:t>(323.622, 57.455) </a:t>
                      </a:r>
                    </a:p>
                  </a:txBody>
                  <a:tcPr marL="112184" marR="112184" marT="56092" marB="56092"/>
                </a:tc>
                <a:extLst>
                  <a:ext uri="{0D108BD9-81ED-4DB2-BD59-A6C34878D82A}">
                    <a16:rowId xmlns:a16="http://schemas.microsoft.com/office/drawing/2014/main" val="4250864592"/>
                  </a:ext>
                </a:extLst>
              </a:tr>
              <a:tr h="493610">
                <a:tc>
                  <a:txBody>
                    <a:bodyPr/>
                    <a:lstStyle/>
                    <a:p>
                      <a:r>
                        <a:rPr lang="fr-CA" sz="2200"/>
                        <a:t>Center (RA, hms)</a:t>
                      </a:r>
                    </a:p>
                  </a:txBody>
                  <a:tcPr marL="112184" marR="112184" marT="56092" marB="56092"/>
                </a:tc>
                <a:tc>
                  <a:txBody>
                    <a:bodyPr/>
                    <a:lstStyle/>
                    <a:p>
                      <a:r>
                        <a:rPr lang="fr-CA" sz="2200"/>
                        <a:t>21h 34m 29.209s</a:t>
                      </a:r>
                    </a:p>
                  </a:txBody>
                  <a:tcPr marL="112184" marR="112184" marT="56092" marB="56092"/>
                </a:tc>
                <a:extLst>
                  <a:ext uri="{0D108BD9-81ED-4DB2-BD59-A6C34878D82A}">
                    <a16:rowId xmlns:a16="http://schemas.microsoft.com/office/drawing/2014/main" val="2337412851"/>
                  </a:ext>
                </a:extLst>
              </a:tr>
              <a:tr h="493610">
                <a:tc>
                  <a:txBody>
                    <a:bodyPr/>
                    <a:lstStyle/>
                    <a:p>
                      <a:r>
                        <a:rPr lang="fr-CA" sz="2200"/>
                        <a:t>Centre (Dec, dms)</a:t>
                      </a:r>
                    </a:p>
                  </a:txBody>
                  <a:tcPr marL="112184" marR="112184" marT="56092" marB="56092"/>
                </a:tc>
                <a:tc>
                  <a:txBody>
                    <a:bodyPr/>
                    <a:lstStyle/>
                    <a:p>
                      <a:r>
                        <a:rPr lang="fr-CA" sz="2200"/>
                        <a:t>+57</a:t>
                      </a:r>
                      <a:r>
                        <a:rPr lang="fr-CA" sz="2200" baseline="30000"/>
                        <a:t>o</a:t>
                      </a:r>
                      <a:r>
                        <a:rPr lang="fr-CA" sz="2200"/>
                        <a:t> 27' 19.375''</a:t>
                      </a:r>
                    </a:p>
                  </a:txBody>
                  <a:tcPr marL="112184" marR="112184" marT="56092" marB="56092"/>
                </a:tc>
                <a:extLst>
                  <a:ext uri="{0D108BD9-81ED-4DB2-BD59-A6C34878D82A}">
                    <a16:rowId xmlns:a16="http://schemas.microsoft.com/office/drawing/2014/main" val="398532825"/>
                  </a:ext>
                </a:extLst>
              </a:tr>
              <a:tr h="493610">
                <a:tc>
                  <a:txBody>
                    <a:bodyPr/>
                    <a:lstStyle/>
                    <a:p>
                      <a:r>
                        <a:rPr lang="fr-CA" sz="2200"/>
                        <a:t>Size</a:t>
                      </a:r>
                    </a:p>
                  </a:txBody>
                  <a:tcPr marL="112184" marR="112184" marT="56092" marB="56092"/>
                </a:tc>
                <a:tc>
                  <a:txBody>
                    <a:bodyPr/>
                    <a:lstStyle/>
                    <a:p>
                      <a:r>
                        <a:rPr lang="fr-CA" sz="2200" dirty="0"/>
                        <a:t>44.4 </a:t>
                      </a:r>
                      <a:r>
                        <a:rPr lang="fr-CA" sz="2200" i="1" dirty="0"/>
                        <a:t>x</a:t>
                      </a:r>
                      <a:r>
                        <a:rPr lang="fr-CA" sz="2200" dirty="0"/>
                        <a:t> 29.1 </a:t>
                      </a:r>
                      <a:r>
                        <a:rPr lang="fr-CA" sz="2200" dirty="0" err="1"/>
                        <a:t>arcmin</a:t>
                      </a:r>
                      <a:endParaRPr lang="fr-CA" sz="2200" dirty="0"/>
                    </a:p>
                  </a:txBody>
                  <a:tcPr marL="112184" marR="112184" marT="56092" marB="56092"/>
                </a:tc>
                <a:extLst>
                  <a:ext uri="{0D108BD9-81ED-4DB2-BD59-A6C34878D82A}">
                    <a16:rowId xmlns:a16="http://schemas.microsoft.com/office/drawing/2014/main" val="1039505811"/>
                  </a:ext>
                </a:extLst>
              </a:tr>
              <a:tr h="493610">
                <a:tc>
                  <a:txBody>
                    <a:bodyPr/>
                    <a:lstStyle/>
                    <a:p>
                      <a:r>
                        <a:rPr lang="fr-CA" sz="2200"/>
                        <a:t>Radius</a:t>
                      </a:r>
                    </a:p>
                  </a:txBody>
                  <a:tcPr marL="112184" marR="112184" marT="56092" marB="56092"/>
                </a:tc>
                <a:tc>
                  <a:txBody>
                    <a:bodyPr/>
                    <a:lstStyle/>
                    <a:p>
                      <a:r>
                        <a:rPr lang="fr-CA" sz="2200"/>
                        <a:t>0.442 deg</a:t>
                      </a:r>
                    </a:p>
                  </a:txBody>
                  <a:tcPr marL="112184" marR="112184" marT="56092" marB="56092"/>
                </a:tc>
                <a:extLst>
                  <a:ext uri="{0D108BD9-81ED-4DB2-BD59-A6C34878D82A}">
                    <a16:rowId xmlns:a16="http://schemas.microsoft.com/office/drawing/2014/main" val="1108742618"/>
                  </a:ext>
                </a:extLst>
              </a:tr>
              <a:tr h="493610">
                <a:tc>
                  <a:txBody>
                    <a:bodyPr/>
                    <a:lstStyle/>
                    <a:p>
                      <a:r>
                        <a:rPr lang="fr-CA" sz="2200"/>
                        <a:t>Pixel scale</a:t>
                      </a:r>
                    </a:p>
                  </a:txBody>
                  <a:tcPr marL="112184" marR="112184" marT="56092" marB="56092"/>
                </a:tc>
                <a:tc>
                  <a:txBody>
                    <a:bodyPr/>
                    <a:lstStyle/>
                    <a:p>
                      <a:r>
                        <a:rPr lang="fr-CA" sz="2200"/>
                        <a:t>0.645 arcsec/pixel </a:t>
                      </a:r>
                    </a:p>
                  </a:txBody>
                  <a:tcPr marL="112184" marR="112184" marT="56092" marB="56092"/>
                </a:tc>
                <a:extLst>
                  <a:ext uri="{0D108BD9-81ED-4DB2-BD59-A6C34878D82A}">
                    <a16:rowId xmlns:a16="http://schemas.microsoft.com/office/drawing/2014/main" val="4062219676"/>
                  </a:ext>
                </a:extLst>
              </a:tr>
              <a:tr h="493610">
                <a:tc>
                  <a:txBody>
                    <a:bodyPr/>
                    <a:lstStyle/>
                    <a:p>
                      <a:r>
                        <a:rPr lang="fr-CA" sz="2200"/>
                        <a:t>Orientation</a:t>
                      </a:r>
                    </a:p>
                  </a:txBody>
                  <a:tcPr marL="112184" marR="112184" marT="56092" marB="56092"/>
                </a:tc>
                <a:tc>
                  <a:txBody>
                    <a:bodyPr/>
                    <a:lstStyle/>
                    <a:p>
                      <a:r>
                        <a:rPr lang="en-US" sz="2200" dirty="0"/>
                        <a:t>Up is 348.3 degrees E of N</a:t>
                      </a:r>
                      <a:endParaRPr lang="fr-CA" sz="2200" dirty="0"/>
                    </a:p>
                  </a:txBody>
                  <a:tcPr marL="112184" marR="112184" marT="56092" marB="56092"/>
                </a:tc>
                <a:extLst>
                  <a:ext uri="{0D108BD9-81ED-4DB2-BD59-A6C34878D82A}">
                    <a16:rowId xmlns:a16="http://schemas.microsoft.com/office/drawing/2014/main" val="2620472984"/>
                  </a:ext>
                </a:extLst>
              </a:tr>
            </a:tbl>
          </a:graphicData>
        </a:graphic>
      </p:graphicFrame>
    </p:spTree>
    <p:extLst>
      <p:ext uri="{BB962C8B-B14F-4D97-AF65-F5344CB8AC3E}">
        <p14:creationId xmlns:p14="http://schemas.microsoft.com/office/powerpoint/2010/main" val="640363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Espace lointain, capture d’écran, espace, Univers&#10;&#10;Description générée automatiquement">
            <a:extLst>
              <a:ext uri="{FF2B5EF4-FFF2-40B4-BE49-F238E27FC236}">
                <a16:creationId xmlns:a16="http://schemas.microsoft.com/office/drawing/2014/main" id="{657D3F9F-04FF-446F-9A81-00945DF5713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67747" y="0"/>
            <a:ext cx="10456505" cy="6862081"/>
          </a:xfrm>
          <a:prstGeom prst="rect">
            <a:avLst/>
          </a:prstGeom>
        </p:spPr>
      </p:pic>
    </p:spTree>
    <p:extLst>
      <p:ext uri="{BB962C8B-B14F-4D97-AF65-F5344CB8AC3E}">
        <p14:creationId xmlns:p14="http://schemas.microsoft.com/office/powerpoint/2010/main" val="41734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0A40B0-8C35-56CE-8B52-6DECDBCB4BCE}"/>
              </a:ext>
            </a:extLst>
          </p:cNvPr>
          <p:cNvSpPr>
            <a:spLocks noGrp="1"/>
          </p:cNvSpPr>
          <p:nvPr>
            <p:ph type="title"/>
            <p:custDataLst>
              <p:tags r:id="rId2"/>
            </p:custDataLst>
          </p:nvPr>
        </p:nvSpPr>
        <p:spPr>
          <a:xfrm>
            <a:off x="838200" y="365125"/>
            <a:ext cx="10515600" cy="1325563"/>
          </a:xfrm>
        </p:spPr>
        <p:txBody>
          <a:bodyPr>
            <a:normAutofit/>
          </a:bodyPr>
          <a:lstStyle/>
          <a:p>
            <a:r>
              <a:rPr lang="fr-CA" sz="5400" dirty="0"/>
              <a:t>L’astrométrie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2716055-59A0-68C3-570A-AF5D50068A4C}"/>
              </a:ext>
            </a:extLst>
          </p:cNvPr>
          <p:cNvSpPr>
            <a:spLocks noGrp="1"/>
          </p:cNvSpPr>
          <p:nvPr>
            <p:ph idx="1"/>
            <p:custDataLst>
              <p:tags r:id="rId4"/>
            </p:custDataLst>
          </p:nvPr>
        </p:nvSpPr>
        <p:spPr>
          <a:xfrm>
            <a:off x="838200" y="1929383"/>
            <a:ext cx="10515600" cy="4563491"/>
          </a:xfrm>
        </p:spPr>
        <p:txBody>
          <a:bodyPr>
            <a:noAutofit/>
          </a:bodyPr>
          <a:lstStyle/>
          <a:p>
            <a:r>
              <a:rPr lang="fr-CA" dirty="0"/>
              <a:t>L'astrométrie, mieux connue autrefois sous le nom d'astronomie de position, est la branche de l'astronomie qui évalue la position, la distance et le mouvement des étoiles et des autres objets célestes.</a:t>
            </a:r>
          </a:p>
          <a:p>
            <a:r>
              <a:rPr lang="fr-CA" dirty="0"/>
              <a:t>L'image prise par une caméra sur une navette peut déterminer l'orientation de cette navette;</a:t>
            </a:r>
          </a:p>
          <a:p>
            <a:r>
              <a:rPr lang="fr-CA" dirty="0"/>
              <a:t>Permet de suivre une cible automatiquement avec un </a:t>
            </a:r>
            <a:r>
              <a:rPr lang="fr-CA" dirty="0" err="1"/>
              <a:t>téléscope</a:t>
            </a:r>
            <a:r>
              <a:rPr lang="fr-CA" dirty="0"/>
              <a:t>;</a:t>
            </a:r>
          </a:p>
          <a:p>
            <a:r>
              <a:rPr lang="fr-CA" dirty="0"/>
              <a:t>Le nombre d'images astronomiques est faramineux, les formats sont divers, les </a:t>
            </a:r>
            <a:r>
              <a:rPr lang="fr-CA" dirty="0" err="1"/>
              <a:t>méta-données</a:t>
            </a:r>
            <a:r>
              <a:rPr lang="fr-CA" dirty="0"/>
              <a:t> accompagnant ces images sont souvent inaccessibles, de mauvaise qualité, etc.</a:t>
            </a:r>
          </a:p>
          <a:p>
            <a:r>
              <a:rPr lang="fr-CA" dirty="0"/>
              <a:t>Une des bases de données utilisées est le </a:t>
            </a:r>
            <a:r>
              <a:rPr lang="fr-CA" dirty="0">
                <a:hlinkClick r:id="rId6"/>
              </a:rPr>
              <a:t>Sloan Digital Sky Survey</a:t>
            </a:r>
            <a:r>
              <a:rPr lang="fr-CA" dirty="0"/>
              <a:t>.</a:t>
            </a:r>
          </a:p>
        </p:txBody>
      </p:sp>
    </p:spTree>
    <p:extLst>
      <p:ext uri="{BB962C8B-B14F-4D97-AF65-F5344CB8AC3E}">
        <p14:creationId xmlns:p14="http://schemas.microsoft.com/office/powerpoint/2010/main" val="34501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Détecter les étoiles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ce réservé du contenu 4" descr="Une image contenant Univers, espace, nébuleuse, nature&#10;&#10;Description générée automatiquement">
            <a:extLst>
              <a:ext uri="{FF2B5EF4-FFF2-40B4-BE49-F238E27FC236}">
                <a16:creationId xmlns:a16="http://schemas.microsoft.com/office/drawing/2014/main" id="{A8F3F231-D5EF-A600-DC5F-2E657F118E68}"/>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57183" y="2055813"/>
            <a:ext cx="6677633" cy="4382197"/>
          </a:xfrm>
          <a:prstGeom prst="rect">
            <a:avLst/>
          </a:prstGeom>
        </p:spPr>
      </p:pic>
    </p:spTree>
    <p:extLst>
      <p:ext uri="{BB962C8B-B14F-4D97-AF65-F5344CB8AC3E}">
        <p14:creationId xmlns:p14="http://schemas.microsoft.com/office/powerpoint/2010/main" val="310735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077F7-562B-DCF7-B478-010584E9B9D1}"/>
              </a:ext>
            </a:extLst>
          </p:cNvPr>
          <p:cNvSpPr>
            <a:spLocks noGrp="1"/>
          </p:cNvSpPr>
          <p:nvPr>
            <p:ph type="title"/>
            <p:custDataLst>
              <p:tags r:id="rId1"/>
            </p:custDataLst>
          </p:nvPr>
        </p:nvSpPr>
        <p:spPr/>
        <p:txBody>
          <a:bodyPr/>
          <a:lstStyle/>
          <a:p>
            <a:r>
              <a:rPr lang="fr-CA" dirty="0">
                <a:solidFill>
                  <a:schemeClr val="bg1"/>
                </a:solidFill>
              </a:rPr>
              <a:t>Pourquoi est-ce si difficile?</a:t>
            </a:r>
          </a:p>
        </p:txBody>
      </p:sp>
      <p:sp>
        <p:nvSpPr>
          <p:cNvPr id="3" name="Espace réservé du contenu 2">
            <a:extLst>
              <a:ext uri="{FF2B5EF4-FFF2-40B4-BE49-F238E27FC236}">
                <a16:creationId xmlns:a16="http://schemas.microsoft.com/office/drawing/2014/main" id="{E5CAAC41-0A8A-FA54-70B9-021371036CB1}"/>
              </a:ext>
            </a:extLst>
          </p:cNvPr>
          <p:cNvSpPr>
            <a:spLocks noGrp="1"/>
          </p:cNvSpPr>
          <p:nvPr>
            <p:ph sz="half" idx="1"/>
            <p:custDataLst>
              <p:tags r:id="rId2"/>
            </p:custDataLst>
          </p:nvPr>
        </p:nvSpPr>
        <p:spPr/>
        <p:txBody>
          <a:bodyPr/>
          <a:lstStyle/>
          <a:p>
            <a:pPr marL="0" indent="0">
              <a:buNone/>
            </a:pPr>
            <a:r>
              <a:rPr lang="fr-CA" dirty="0">
                <a:solidFill>
                  <a:schemeClr val="bg1"/>
                </a:solidFill>
              </a:rPr>
              <a:t>Les images peuvent contenir:</a:t>
            </a:r>
          </a:p>
          <a:p>
            <a:r>
              <a:rPr lang="fr-CA" dirty="0">
                <a:solidFill>
                  <a:schemeClr val="bg1"/>
                </a:solidFill>
              </a:rPr>
              <a:t>des étoiles </a:t>
            </a:r>
            <a:r>
              <a:rPr lang="fr-CA" b="1" dirty="0">
                <a:solidFill>
                  <a:schemeClr val="bg1"/>
                </a:solidFill>
              </a:rPr>
              <a:t>qui ne figurent pas </a:t>
            </a:r>
            <a:r>
              <a:rPr lang="fr-CA" dirty="0">
                <a:solidFill>
                  <a:schemeClr val="bg1"/>
                </a:solidFill>
              </a:rPr>
              <a:t>dans notre catalogue (en VERT);</a:t>
            </a:r>
          </a:p>
          <a:p>
            <a:r>
              <a:rPr lang="fr-CA" dirty="0">
                <a:solidFill>
                  <a:schemeClr val="bg1"/>
                </a:solidFill>
              </a:rPr>
              <a:t>des étoiles faisant partie du catalogue </a:t>
            </a:r>
            <a:r>
              <a:rPr lang="fr-CA" b="1" dirty="0">
                <a:solidFill>
                  <a:schemeClr val="bg1"/>
                </a:solidFill>
              </a:rPr>
              <a:t>qui ne font pas partie</a:t>
            </a:r>
            <a:r>
              <a:rPr lang="fr-CA" dirty="0">
                <a:solidFill>
                  <a:schemeClr val="bg1"/>
                </a:solidFill>
              </a:rPr>
              <a:t> de notre image (en ROUGE).</a:t>
            </a:r>
          </a:p>
        </p:txBody>
      </p:sp>
      <p:pic>
        <p:nvPicPr>
          <p:cNvPr id="6" name="Espace réservé du contenu 5" descr="Une image contenant Caractère coloré, capture d’écran, léger, flou&#10;&#10;Description générée automatiquement">
            <a:extLst>
              <a:ext uri="{FF2B5EF4-FFF2-40B4-BE49-F238E27FC236}">
                <a16:creationId xmlns:a16="http://schemas.microsoft.com/office/drawing/2014/main" id="{53899BE5-887B-3447-2701-40032EA95C62}"/>
              </a:ext>
            </a:extLst>
          </p:cNvPr>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87331" y="1825625"/>
            <a:ext cx="4351338" cy="4351338"/>
          </a:xfrm>
        </p:spPr>
      </p:pic>
      <p:cxnSp>
        <p:nvCxnSpPr>
          <p:cNvPr id="8" name="Connecteur droit avec flèche 7">
            <a:extLst>
              <a:ext uri="{FF2B5EF4-FFF2-40B4-BE49-F238E27FC236}">
                <a16:creationId xmlns:a16="http://schemas.microsoft.com/office/drawing/2014/main" id="{9298E48B-50D4-888E-9856-9D04F6BB9D87}"/>
              </a:ext>
            </a:extLst>
          </p:cNvPr>
          <p:cNvCxnSpPr>
            <a:cxnSpLocks/>
          </p:cNvCxnSpPr>
          <p:nvPr>
            <p:custDataLst>
              <p:tags r:id="rId4"/>
            </p:custDataLst>
          </p:nvPr>
        </p:nvCxnSpPr>
        <p:spPr>
          <a:xfrm>
            <a:off x="5838092" y="3006969"/>
            <a:ext cx="1899139" cy="149469"/>
          </a:xfrm>
          <a:prstGeom prst="straightConnector1">
            <a:avLst/>
          </a:prstGeom>
          <a:ln w="57150">
            <a:solidFill>
              <a:srgbClr val="00BA38"/>
            </a:solidFill>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6D24544C-F6D3-D4DF-0BE7-92491D31E888}"/>
              </a:ext>
            </a:extLst>
          </p:cNvPr>
          <p:cNvCxnSpPr>
            <a:cxnSpLocks/>
          </p:cNvCxnSpPr>
          <p:nvPr>
            <p:custDataLst>
              <p:tags r:id="rId5"/>
            </p:custDataLst>
          </p:nvPr>
        </p:nvCxnSpPr>
        <p:spPr>
          <a:xfrm>
            <a:off x="5353996" y="4263047"/>
            <a:ext cx="4449427" cy="328919"/>
          </a:xfrm>
          <a:prstGeom prst="straightConnector1">
            <a:avLst/>
          </a:prstGeom>
          <a:ln w="57150">
            <a:solidFill>
              <a:srgbClr val="F8766D"/>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1423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7" name="Image 6" descr="Une image contenant obscurité, léger, feu d’artifice&#10;&#10;Description générée automatiquement">
            <a:extLst>
              <a:ext uri="{FF2B5EF4-FFF2-40B4-BE49-F238E27FC236}">
                <a16:creationId xmlns:a16="http://schemas.microsoft.com/office/drawing/2014/main" id="{BDB4B62D-4886-B5C4-3AE0-8563862D73D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7554" y="1142995"/>
            <a:ext cx="4572009" cy="4572009"/>
          </a:xfrm>
          <a:prstGeom prst="rect">
            <a:avLst/>
          </a:prstGeom>
        </p:spPr>
      </p:pic>
      <p:sp>
        <p:nvSpPr>
          <p:cNvPr id="2" name="ZoneTexte 1">
            <a:extLst>
              <a:ext uri="{FF2B5EF4-FFF2-40B4-BE49-F238E27FC236}">
                <a16:creationId xmlns:a16="http://schemas.microsoft.com/office/drawing/2014/main" id="{735CD956-D253-C887-7E83-7C0764E536F9}"/>
              </a:ext>
            </a:extLst>
          </p:cNvPr>
          <p:cNvSpPr txBox="1"/>
          <p:nvPr>
            <p:custDataLst>
              <p:tags r:id="rId3"/>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spTree>
    <p:extLst>
      <p:ext uri="{BB962C8B-B14F-4D97-AF65-F5344CB8AC3E}">
        <p14:creationId xmlns:p14="http://schemas.microsoft.com/office/powerpoint/2010/main" val="130830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C14A93-7CB8-658C-EF18-75D1C5DC303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41062F32-B238-4176-C5E4-F8631324C8C2}"/>
              </a:ext>
            </a:extLst>
          </p:cNvPr>
          <p:cNvSpPr>
            <a:spLocks noGrp="1"/>
          </p:cNvSpPr>
          <p:nvPr>
            <p:ph type="subTitle" idx="1"/>
            <p:custDataLst>
              <p:tags r:id="rId2"/>
            </p:custDataLst>
          </p:nvPr>
        </p:nvSpPr>
        <p:spPr/>
        <p:txBody>
          <a:bodyPr/>
          <a:lstStyle/>
          <a:p>
            <a:endParaRPr lang="fr-CA"/>
          </a:p>
        </p:txBody>
      </p:sp>
      <p:pic>
        <p:nvPicPr>
          <p:cNvPr id="1026" name="Picture 2">
            <a:extLst>
              <a:ext uri="{FF2B5EF4-FFF2-40B4-BE49-F238E27FC236}">
                <a16:creationId xmlns:a16="http://schemas.microsoft.com/office/drawing/2014/main" id="{EDA1EFE3-D8EA-2AC0-A5A3-13C557B636DD}"/>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7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4" name="Image 3" descr="Une image contenant feu d’artifice, obscurité, léger&#10;&#10;Description générée automatiquement">
            <a:extLst>
              <a:ext uri="{FF2B5EF4-FFF2-40B4-BE49-F238E27FC236}">
                <a16:creationId xmlns:a16="http://schemas.microsoft.com/office/drawing/2014/main" id="{2DB3E74D-0DD4-5593-1D78-4FC9E2ECBC8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
        <p:nvSpPr>
          <p:cNvPr id="2" name="ZoneTexte 1">
            <a:extLst>
              <a:ext uri="{FF2B5EF4-FFF2-40B4-BE49-F238E27FC236}">
                <a16:creationId xmlns:a16="http://schemas.microsoft.com/office/drawing/2014/main" id="{5D930352-7975-9427-49A9-07C16550AC4C}"/>
              </a:ext>
            </a:extLst>
          </p:cNvPr>
          <p:cNvSpPr txBox="1"/>
          <p:nvPr>
            <p:custDataLst>
              <p:tags r:id="rId3"/>
            </p:custDataLst>
          </p:nvPr>
        </p:nvSpPr>
        <p:spPr>
          <a:xfrm>
            <a:off x="297040" y="281349"/>
            <a:ext cx="5798960" cy="830997"/>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p:txBody>
      </p:sp>
    </p:spTree>
    <p:extLst>
      <p:ext uri="{BB962C8B-B14F-4D97-AF65-F5344CB8AC3E}">
        <p14:creationId xmlns:p14="http://schemas.microsoft.com/office/powerpoint/2010/main" val="322716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5" name="Image 4" descr="Une image contenant obscurité, léger, feu d’artifice&#10;&#10;Description générée automatiquement">
            <a:extLst>
              <a:ext uri="{FF2B5EF4-FFF2-40B4-BE49-F238E27FC236}">
                <a16:creationId xmlns:a16="http://schemas.microsoft.com/office/drawing/2014/main" id="{42C98492-211A-50C9-B461-D17A67604180}"/>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4"/>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3"/>
            </p:custDataLst>
          </p:nvPr>
        </p:nvSpPr>
        <p:spPr>
          <a:xfrm>
            <a:off x="297040" y="281349"/>
            <a:ext cx="5798960" cy="1200329"/>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a:p>
            <a:pPr marL="800100" lvl="1" indent="-342900">
              <a:buFont typeface="Arial" panose="020B0604020202020204" pitchFamily="34" charset="0"/>
              <a:buChar char="•"/>
            </a:pPr>
            <a:r>
              <a:rPr lang="fr-CA" sz="2400" dirty="0">
                <a:solidFill>
                  <a:schemeClr val="bg1"/>
                </a:solidFill>
              </a:rPr>
              <a:t>Étoiles en trop</a:t>
            </a:r>
          </a:p>
        </p:txBody>
      </p:sp>
    </p:spTree>
    <p:extLst>
      <p:ext uri="{BB962C8B-B14F-4D97-AF65-F5344CB8AC3E}">
        <p14:creationId xmlns:p14="http://schemas.microsoft.com/office/powerpoint/2010/main" val="1422875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2"/>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pic>
        <p:nvPicPr>
          <p:cNvPr id="6" name="Image 5" descr="Une image contenant capture d’écran, Graphique, conception&#10;&#10;Description générée automatiquement">
            <a:extLst>
              <a:ext uri="{FF2B5EF4-FFF2-40B4-BE49-F238E27FC236}">
                <a16:creationId xmlns:a16="http://schemas.microsoft.com/office/drawing/2014/main" id="{F1601171-F9E1-F28E-F4E9-A1E8F02479BB}"/>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Tree>
    <p:extLst>
      <p:ext uri="{BB962C8B-B14F-4D97-AF65-F5344CB8AC3E}">
        <p14:creationId xmlns:p14="http://schemas.microsoft.com/office/powerpoint/2010/main" val="22682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700000">
                                      <p:cBhvr>
                                        <p:cTn id="6" dur="1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0 L 0.60221 0 " pathEditMode="relative" rAng="0" ptsTypes="AA">
                                      <p:cBhvr>
                                        <p:cTn id="10" dur="2000" fill="hold"/>
                                        <p:tgtEl>
                                          <p:spTgt spid="6"/>
                                        </p:tgtEl>
                                        <p:attrNameLst>
                                          <p:attrName>ppt_x</p:attrName>
                                          <p:attrName>ppt_y</p:attrName>
                                        </p:attrNameLst>
                                      </p:cBhvr>
                                      <p:rCtr x="30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Autofit/>
          </a:bodyPr>
          <a:lstStyle/>
          <a:p>
            <a:r>
              <a:rPr lang="fr-CA" sz="3200" dirty="0"/>
              <a:t>Nous devons créer un index à partir de bases de données connues. Nous pouvons faire cette étape une seule fois, donc on peut prendre autant de temps voulu.</a:t>
            </a:r>
          </a:p>
          <a:p>
            <a:r>
              <a:rPr lang="fr-CA" sz="3200" dirty="0"/>
              <a:t>Ensuite, nous devons trouver un moyen de chercher à travers cet index pour localiser une image précise. </a:t>
            </a:r>
          </a:p>
          <a:p>
            <a:r>
              <a:rPr lang="fr-CA" sz="3200" dirty="0"/>
              <a:t>Pour ce faire, on veut détecter certaines particularités d'une image et les décrire de telle façon qu'elles soient indépendantes de l'orientation et de l'échelle de l'image.</a:t>
            </a:r>
          </a:p>
        </p:txBody>
      </p:sp>
    </p:spTree>
    <p:extLst>
      <p:ext uri="{BB962C8B-B14F-4D97-AF65-F5344CB8AC3E}">
        <p14:creationId xmlns:p14="http://schemas.microsoft.com/office/powerpoint/2010/main" val="4723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32360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a:solidFill>
                  <a:schemeClr val="accent6"/>
                </a:solidFill>
              </a:rPr>
              <a:t>(</a:t>
            </a:r>
            <a:r>
              <a:rPr lang="en-US" altLang="fr-FR" sz="3600" dirty="0" err="1">
                <a:solidFill>
                  <a:schemeClr val="accent6"/>
                </a:solidFill>
              </a:rPr>
              <a:t>presque</a:t>
            </a:r>
            <a:r>
              <a:rPr lang="en-US" altLang="fr-FR" sz="3600" dirty="0">
                <a:solidFill>
                  <a:schemeClr val="accent6"/>
                </a:solidFill>
              </a:rPr>
              <a:t>)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126804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14" descr="Une image contenant espace, Espace lointain, Univers, planète&#10;&#10;Description générée automatiquement">
            <a:extLst>
              <a:ext uri="{FF2B5EF4-FFF2-40B4-BE49-F238E27FC236}">
                <a16:creationId xmlns:a16="http://schemas.microsoft.com/office/drawing/2014/main" id="{E1896EBB-3EA9-CECB-AA21-4AAB8FD89567}"/>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714520" y="3732827"/>
            <a:ext cx="5184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33D3C57D-B036-AB53-E8AA-B09EAE27292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
        <p:nvSpPr>
          <p:cNvPr id="6" name="ZoneTexte 5">
            <a:extLst>
              <a:ext uri="{FF2B5EF4-FFF2-40B4-BE49-F238E27FC236}">
                <a16:creationId xmlns:a16="http://schemas.microsoft.com/office/drawing/2014/main" id="{8C00092A-78AA-EC4D-29A8-39B0AE517FE7}"/>
              </a:ext>
            </a:extLst>
          </p:cNvPr>
          <p:cNvSpPr txBox="1"/>
          <p:nvPr/>
        </p:nvSpPr>
        <p:spPr>
          <a:xfrm>
            <a:off x="496291" y="1378335"/>
            <a:ext cx="5650409" cy="5293757"/>
          </a:xfrm>
          <a:prstGeom prst="rect">
            <a:avLst/>
          </a:prstGeom>
          <a:noFill/>
        </p:spPr>
        <p:txBody>
          <a:bodyPr wrap="square" rtlCol="0">
            <a:spAutoFit/>
          </a:bodyPr>
          <a:lstStyle/>
          <a:p>
            <a:pPr marL="457200" indent="-457200">
              <a:buFont typeface="Arial" panose="020B0604020202020204" pitchFamily="34" charset="0"/>
              <a:buChar char="•"/>
            </a:pPr>
            <a:r>
              <a:rPr lang="en-US" altLang="fr-FR" sz="3200" dirty="0" err="1">
                <a:solidFill>
                  <a:schemeClr val="bg1"/>
                </a:solidFill>
              </a:rPr>
              <a:t>Même</a:t>
            </a:r>
            <a:r>
              <a:rPr lang="en-US" altLang="fr-FR" sz="3200" dirty="0">
                <a:solidFill>
                  <a:schemeClr val="bg1"/>
                </a:solidFill>
              </a:rPr>
              <a:t> </a:t>
            </a:r>
            <a:r>
              <a:rPr lang="en-US" altLang="fr-FR" sz="3200" dirty="0" err="1">
                <a:solidFill>
                  <a:schemeClr val="bg1"/>
                </a:solidFill>
              </a:rPr>
              <a:t>si</a:t>
            </a:r>
            <a:r>
              <a:rPr lang="en-US" altLang="fr-FR" sz="3200" dirty="0">
                <a:solidFill>
                  <a:schemeClr val="bg1"/>
                </a:solidFill>
              </a:rPr>
              <a:t> nous </a:t>
            </a:r>
            <a:r>
              <a:rPr lang="en-US" altLang="fr-FR" sz="3200" dirty="0" err="1">
                <a:solidFill>
                  <a:schemeClr val="bg1"/>
                </a:solidFill>
              </a:rPr>
              <a:t>trouvons</a:t>
            </a:r>
            <a:r>
              <a:rPr lang="en-US" altLang="fr-FR" sz="3200" dirty="0">
                <a:solidFill>
                  <a:schemeClr val="bg1"/>
                </a:solidFill>
              </a:rPr>
              <a:t> un bon </a:t>
            </a:r>
            <a:r>
              <a:rPr lang="en-US" altLang="fr-FR" sz="3200" dirty="0" err="1">
                <a:solidFill>
                  <a:schemeClr val="bg1"/>
                </a:solidFill>
              </a:rPr>
              <a:t>algorithme</a:t>
            </a:r>
            <a:r>
              <a:rPr lang="en-US" altLang="fr-FR" sz="3200" dirty="0">
                <a:solidFill>
                  <a:schemeClr val="bg1"/>
                </a:solidFill>
              </a:rPr>
              <a:t> pour </a:t>
            </a:r>
            <a:r>
              <a:rPr lang="en-US" altLang="fr-FR" sz="3200" dirty="0" err="1">
                <a:solidFill>
                  <a:schemeClr val="bg1"/>
                </a:solidFill>
              </a:rPr>
              <a:t>l’alignement</a:t>
            </a:r>
            <a:r>
              <a:rPr lang="en-US" altLang="fr-FR" sz="3200" dirty="0">
                <a:solidFill>
                  <a:schemeClr val="bg1"/>
                </a:solidFill>
              </a:rPr>
              <a:t> de </a:t>
            </a:r>
            <a:r>
              <a:rPr lang="en-US" altLang="fr-FR" sz="3200" dirty="0" err="1">
                <a:solidFill>
                  <a:schemeClr val="bg1"/>
                </a:solidFill>
              </a:rPr>
              <a:t>nos</a:t>
            </a:r>
            <a:r>
              <a:rPr lang="en-US" altLang="fr-FR" sz="3200" dirty="0">
                <a:solidFill>
                  <a:schemeClr val="bg1"/>
                </a:solidFill>
              </a:rPr>
              <a:t> images, il </a:t>
            </a:r>
            <a:r>
              <a:rPr lang="en-US" altLang="fr-FR" sz="3200" dirty="0" err="1">
                <a:solidFill>
                  <a:schemeClr val="bg1"/>
                </a:solidFill>
              </a:rPr>
              <a:t>reste</a:t>
            </a:r>
            <a:r>
              <a:rPr lang="en-US" altLang="fr-FR" sz="3200" dirty="0">
                <a:solidFill>
                  <a:schemeClr val="bg1"/>
                </a:solidFill>
              </a:rPr>
              <a:t> le GROS </a:t>
            </a:r>
            <a:r>
              <a:rPr lang="en-US" altLang="fr-FR" sz="3200" dirty="0" err="1">
                <a:solidFill>
                  <a:schemeClr val="bg1"/>
                </a:solidFill>
              </a:rPr>
              <a:t>problème</a:t>
            </a:r>
            <a:r>
              <a:rPr lang="en-US" altLang="fr-FR" sz="3200" dirty="0">
                <a:solidFill>
                  <a:schemeClr val="bg1"/>
                </a:solidFill>
              </a:rPr>
              <a:t> de la recherche.</a:t>
            </a:r>
          </a:p>
          <a:p>
            <a:pPr marL="457200" indent="-457200">
              <a:buFont typeface="Arial" panose="020B0604020202020204" pitchFamily="34" charset="0"/>
              <a:buChar char="•"/>
            </a:pPr>
            <a:r>
              <a:rPr lang="en-US" altLang="fr-FR" sz="3200" dirty="0">
                <a:solidFill>
                  <a:schemeClr val="bg1"/>
                </a:solidFill>
              </a:rPr>
              <a:t>Quelle </a:t>
            </a:r>
            <a:r>
              <a:rPr lang="en-US" altLang="fr-FR" sz="3200" dirty="0" err="1">
                <a:solidFill>
                  <a:schemeClr val="bg1"/>
                </a:solidFill>
              </a:rPr>
              <a:t>localisation</a:t>
            </a:r>
            <a:r>
              <a:rPr lang="en-US" altLang="fr-FR" sz="3200" dirty="0">
                <a:solidFill>
                  <a:schemeClr val="bg1"/>
                </a:solidFill>
              </a:rPr>
              <a:t> de </a:t>
            </a:r>
            <a:r>
              <a:rPr lang="en-US" altLang="fr-FR" sz="3200" dirty="0" err="1">
                <a:solidFill>
                  <a:schemeClr val="bg1"/>
                </a:solidFill>
              </a:rPr>
              <a:t>notre</a:t>
            </a:r>
            <a:r>
              <a:rPr lang="en-US" altLang="fr-FR" sz="3200" dirty="0">
                <a:solidFill>
                  <a:schemeClr val="bg1"/>
                </a:solidFill>
              </a:rPr>
              <a:t> base de </a:t>
            </a:r>
            <a:r>
              <a:rPr lang="en-US" altLang="fr-FR" sz="3200" dirty="0" err="1">
                <a:solidFill>
                  <a:schemeClr val="bg1"/>
                </a:solidFill>
              </a:rPr>
              <a:t>données</a:t>
            </a:r>
            <a:r>
              <a:rPr lang="en-US" altLang="fr-FR" sz="3200" dirty="0">
                <a:solidFill>
                  <a:schemeClr val="bg1"/>
                </a:solidFill>
              </a:rPr>
              <a:t> </a:t>
            </a:r>
            <a:r>
              <a:rPr lang="en-US" altLang="fr-FR" sz="3200" dirty="0" err="1">
                <a:solidFill>
                  <a:schemeClr val="bg1"/>
                </a:solidFill>
              </a:rPr>
              <a:t>devrions</a:t>
            </a:r>
            <a:r>
              <a:rPr lang="en-US" altLang="fr-FR" sz="3200" dirty="0">
                <a:solidFill>
                  <a:schemeClr val="bg1"/>
                </a:solidFill>
              </a:rPr>
              <a:t>-nous </a:t>
            </a:r>
            <a:r>
              <a:rPr lang="en-US" altLang="fr-FR" sz="3200" dirty="0" err="1">
                <a:solidFill>
                  <a:schemeClr val="bg1"/>
                </a:solidFill>
              </a:rPr>
              <a:t>utiliser</a:t>
            </a:r>
            <a:r>
              <a:rPr lang="en-US" altLang="fr-FR" sz="3200" dirty="0">
                <a:solidFill>
                  <a:schemeClr val="bg1"/>
                </a:solidFill>
              </a:rPr>
              <a:t>?</a:t>
            </a:r>
          </a:p>
          <a:p>
            <a:pPr marL="457200" indent="-457200">
              <a:buFont typeface="Arial" panose="020B0604020202020204" pitchFamily="34" charset="0"/>
              <a:buChar char="•"/>
            </a:pPr>
            <a:r>
              <a:rPr lang="en-US" altLang="fr-FR" sz="3200" i="1" dirty="0">
                <a:solidFill>
                  <a:schemeClr val="bg1"/>
                </a:solidFill>
              </a:rPr>
              <a:t>Recherche exhaustive?</a:t>
            </a:r>
          </a:p>
          <a:p>
            <a:pPr marL="457200" indent="-457200">
              <a:buFont typeface="Arial" panose="020B0604020202020204" pitchFamily="34" charset="0"/>
              <a:buChar char="•"/>
            </a:pPr>
            <a:r>
              <a:rPr lang="en-US" altLang="fr-FR" sz="3200" i="1" dirty="0">
                <a:solidFill>
                  <a:schemeClr val="bg1"/>
                </a:solidFill>
              </a:rPr>
              <a:t>Trop long et </a:t>
            </a:r>
            <a:r>
              <a:rPr lang="en-US" altLang="fr-FR" sz="3200" i="1" dirty="0" err="1">
                <a:solidFill>
                  <a:schemeClr val="bg1"/>
                </a:solidFill>
              </a:rPr>
              <a:t>fastidieux</a:t>
            </a:r>
            <a:r>
              <a:rPr lang="en-US" altLang="fr-FR" sz="3200" i="1" dirty="0">
                <a:solidFill>
                  <a:schemeClr val="bg1"/>
                </a:solidFill>
              </a:rPr>
              <a:t>!</a:t>
            </a:r>
            <a:endParaRPr lang="en-US" altLang="fr-FR" sz="2800" i="1" dirty="0">
              <a:solidFill>
                <a:schemeClr val="bg1"/>
              </a:solidFill>
            </a:endParaRPr>
          </a:p>
          <a:p>
            <a:endParaRPr lang="fr-CA" dirty="0"/>
          </a:p>
        </p:txBody>
      </p:sp>
      <p:cxnSp>
        <p:nvCxnSpPr>
          <p:cNvPr id="8" name="Connecteur droit avec flèche 7">
            <a:extLst>
              <a:ext uri="{FF2B5EF4-FFF2-40B4-BE49-F238E27FC236}">
                <a16:creationId xmlns:a16="http://schemas.microsoft.com/office/drawing/2014/main" id="{9EC8E75B-E7CC-14ED-B86D-CCDC05666342}"/>
              </a:ext>
            </a:extLst>
          </p:cNvPr>
          <p:cNvCxnSpPr/>
          <p:nvPr/>
        </p:nvCxnSpPr>
        <p:spPr>
          <a:xfrm flipH="1">
            <a:off x="9703558" y="2920621"/>
            <a:ext cx="368490" cy="812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F7CA9BC6-8091-97DD-6B72-40986AA7151C}"/>
              </a:ext>
            </a:extLst>
          </p:cNvPr>
          <p:cNvSpPr txBox="1"/>
          <p:nvPr/>
        </p:nvSpPr>
        <p:spPr>
          <a:xfrm>
            <a:off x="9280655" y="3440439"/>
            <a:ext cx="380585" cy="584775"/>
          </a:xfrm>
          <a:prstGeom prst="rect">
            <a:avLst/>
          </a:prstGeom>
          <a:noFill/>
        </p:spPr>
        <p:txBody>
          <a:bodyPr wrap="square" rtlCol="0">
            <a:spAutoFit/>
          </a:bodyPr>
          <a:lstStyle/>
          <a:p>
            <a:r>
              <a:rPr lang="fr-CA" sz="3200" dirty="0">
                <a:solidFill>
                  <a:schemeClr val="accent1"/>
                </a:solidFill>
              </a:rPr>
              <a:t>?</a:t>
            </a:r>
            <a:endParaRPr lang="fr-CA" dirty="0">
              <a:solidFill>
                <a:schemeClr val="accent1"/>
              </a:solidFill>
            </a:endParaRPr>
          </a:p>
        </p:txBody>
      </p:sp>
      <p:grpSp>
        <p:nvGrpSpPr>
          <p:cNvPr id="10" name="Group 7">
            <a:extLst>
              <a:ext uri="{FF2B5EF4-FFF2-40B4-BE49-F238E27FC236}">
                <a16:creationId xmlns:a16="http://schemas.microsoft.com/office/drawing/2014/main" id="{B3AAB3EB-7971-3E12-8879-BA5430119C72}"/>
              </a:ext>
            </a:extLst>
          </p:cNvPr>
          <p:cNvGrpSpPr>
            <a:grpSpLocks/>
          </p:cNvGrpSpPr>
          <p:nvPr/>
        </p:nvGrpSpPr>
        <p:grpSpPr bwMode="auto">
          <a:xfrm>
            <a:off x="1523739" y="5180627"/>
            <a:ext cx="2862262" cy="763588"/>
            <a:chOff x="480" y="3249"/>
            <a:chExt cx="2208" cy="432"/>
          </a:xfrm>
        </p:grpSpPr>
        <p:sp>
          <p:nvSpPr>
            <p:cNvPr id="11" name="Line 5">
              <a:extLst>
                <a:ext uri="{FF2B5EF4-FFF2-40B4-BE49-F238E27FC236}">
                  <a16:creationId xmlns:a16="http://schemas.microsoft.com/office/drawing/2014/main" id="{2B3054EB-D953-4704-B17E-D3F2291D81AF}"/>
                </a:ext>
              </a:extLst>
            </p:cNvPr>
            <p:cNvSpPr>
              <a:spLocks noChangeShapeType="1"/>
            </p:cNvSpPr>
            <p:nvPr/>
          </p:nvSpPr>
          <p:spPr bwMode="auto">
            <a:xfrm>
              <a:off x="480" y="3312"/>
              <a:ext cx="2160" cy="33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sp>
          <p:nvSpPr>
            <p:cNvPr id="12" name="Line 6">
              <a:extLst>
                <a:ext uri="{FF2B5EF4-FFF2-40B4-BE49-F238E27FC236}">
                  <a16:creationId xmlns:a16="http://schemas.microsoft.com/office/drawing/2014/main" id="{6C3F328D-2A3B-09D8-4C66-102458795935}"/>
                </a:ext>
              </a:extLst>
            </p:cNvPr>
            <p:cNvSpPr>
              <a:spLocks noChangeShapeType="1"/>
            </p:cNvSpPr>
            <p:nvPr/>
          </p:nvSpPr>
          <p:spPr bwMode="auto">
            <a:xfrm flipV="1">
              <a:off x="480" y="3249"/>
              <a:ext cx="2208" cy="432"/>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grpSp>
      <p:sp>
        <p:nvSpPr>
          <p:cNvPr id="13" name="Titre 1">
            <a:extLst>
              <a:ext uri="{FF2B5EF4-FFF2-40B4-BE49-F238E27FC236}">
                <a16:creationId xmlns:a16="http://schemas.microsoft.com/office/drawing/2014/main" id="{56C132A0-AA06-2085-F461-B6EABE909223}"/>
              </a:ext>
            </a:extLst>
          </p:cNvPr>
          <p:cNvSpPr>
            <a:spLocks noGrp="1"/>
          </p:cNvSpPr>
          <p:nvPr>
            <p:ph type="title"/>
          </p:nvPr>
        </p:nvSpPr>
        <p:spPr>
          <a:xfrm>
            <a:off x="838200" y="365125"/>
            <a:ext cx="10515600" cy="1325563"/>
          </a:xfrm>
        </p:spPr>
        <p:txBody>
          <a:bodyPr/>
          <a:lstStyle/>
          <a:p>
            <a:r>
              <a:rPr lang="fr-CA" dirty="0">
                <a:solidFill>
                  <a:schemeClr val="bg1"/>
                </a:solidFill>
              </a:rPr>
              <a:t>Comment chercher?</a:t>
            </a:r>
          </a:p>
        </p:txBody>
      </p:sp>
    </p:spTree>
    <p:extLst>
      <p:ext uri="{BB962C8B-B14F-4D97-AF65-F5344CB8AC3E}">
        <p14:creationId xmlns:p14="http://schemas.microsoft.com/office/powerpoint/2010/main" val="39311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fontScale="92500" lnSpcReduction="10000"/>
          </a:bodyPr>
          <a:lstStyle/>
          <a:p>
            <a:r>
              <a:rPr lang="fr-CA" sz="3200" dirty="0">
                <a:solidFill>
                  <a:schemeClr val="bg1"/>
                </a:solidFill>
              </a:rPr>
              <a:t>Pour résoudre ce problème, nous utiliserons un index inversé.</a:t>
            </a:r>
          </a:p>
          <a:p>
            <a:r>
              <a:rPr lang="fr-CA" sz="3200" dirty="0">
                <a:solidFill>
                  <a:schemeClr val="bg1"/>
                </a:solidFill>
              </a:rPr>
              <a:t>Nous définissons un ensemble de caractéristiques de l’image, peu importe la vue du ciel étoilé.</a:t>
            </a:r>
          </a:p>
          <a:p>
            <a:r>
              <a:rPr lang="fr-CA" sz="3200" dirty="0">
                <a:solidFill>
                  <a:schemeClr val="bg1"/>
                </a:solidFill>
              </a:rPr>
              <a:t>Nous créons un index inversé qui nous dit quelles vues du ciel contiennent certaines combinaisons de ces caractéristiques.</a:t>
            </a:r>
          </a:p>
          <a:p>
            <a:r>
              <a:rPr lang="fr-CA" sz="3200" dirty="0">
                <a:solidFill>
                  <a:schemeClr val="bg1"/>
                </a:solidFill>
              </a:rPr>
              <a:t>Ça ressemble à la question:</a:t>
            </a:r>
            <a:br>
              <a:rPr lang="fr-CA" sz="3200" dirty="0">
                <a:solidFill>
                  <a:schemeClr val="bg1"/>
                </a:solidFill>
              </a:rPr>
            </a:br>
            <a:r>
              <a:rPr lang="fr-CA" sz="3200" dirty="0">
                <a:solidFill>
                  <a:schemeClr val="bg1"/>
                </a:solidFill>
              </a:rPr>
              <a:t>Quelles pages web contiennent les mots « mathématiques discrètes »?</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933064" y="3562217"/>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Tree>
    <p:extLst>
      <p:ext uri="{BB962C8B-B14F-4D97-AF65-F5344CB8AC3E}">
        <p14:creationId xmlns:p14="http://schemas.microsoft.com/office/powerpoint/2010/main" val="44446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graphicFrame>
        <p:nvGraphicFramePr>
          <p:cNvPr id="7" name="Tableau 7">
            <a:extLst>
              <a:ext uri="{FF2B5EF4-FFF2-40B4-BE49-F238E27FC236}">
                <a16:creationId xmlns:a16="http://schemas.microsoft.com/office/drawing/2014/main" id="{A6834340-BCD9-320F-A39F-3A912DA56B7B}"/>
              </a:ext>
            </a:extLst>
          </p:cNvPr>
          <p:cNvGraphicFramePr>
            <a:graphicFrameLocks noGrp="1"/>
          </p:cNvGraphicFramePr>
          <p:nvPr>
            <p:extLst>
              <p:ext uri="{D42A27DB-BD31-4B8C-83A1-F6EECF244321}">
                <p14:modId xmlns:p14="http://schemas.microsoft.com/office/powerpoint/2010/main" val="2233041651"/>
              </p:ext>
            </p:extLst>
          </p:nvPr>
        </p:nvGraphicFramePr>
        <p:xfrm>
          <a:off x="1923716" y="1330859"/>
          <a:ext cx="8128000" cy="2316480"/>
        </p:xfrm>
        <a:graphic>
          <a:graphicData uri="http://schemas.openxmlformats.org/drawingml/2006/table">
            <a:tbl>
              <a:tblPr firstRow="1" bandRow="1">
                <a:tableStyleId>{327F97BB-C833-4FB7-BDE5-3F7075034690}</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crêpes</a:t>
                      </a:r>
                    </a:p>
                  </a:txBody>
                  <a:tcPr/>
                </a:tc>
                <a:tc>
                  <a:txBody>
                    <a:bodyPr/>
                    <a:lstStyle/>
                    <a:p>
                      <a:r>
                        <a:rPr lang="fr-CA" sz="3200" dirty="0">
                          <a:solidFill>
                            <a:schemeClr val="bg1"/>
                          </a:solidFill>
                        </a:rPr>
                        <a:t>farine</a:t>
                      </a:r>
                      <a:r>
                        <a:rPr lang="fr-CA" sz="3200">
                          <a:solidFill>
                            <a:schemeClr val="bg1"/>
                          </a:solidFill>
                        </a:rPr>
                        <a:t>, œuf, </a:t>
                      </a:r>
                      <a:r>
                        <a:rPr lang="fr-CA" sz="3200" dirty="0">
                          <a:solidFill>
                            <a:schemeClr val="bg1"/>
                          </a:solidFill>
                        </a:rPr>
                        <a:t>lait</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génoise</a:t>
                      </a:r>
                    </a:p>
                  </a:txBody>
                  <a:tcPr/>
                </a:tc>
                <a:tc>
                  <a:txBody>
                    <a:bodyPr/>
                    <a:lstStyle/>
                    <a:p>
                      <a:r>
                        <a:rPr lang="fr-CA" sz="3200" dirty="0" err="1">
                          <a:solidFill>
                            <a:schemeClr val="bg1"/>
                          </a:solidFill>
                        </a:rPr>
                        <a:t>oeuf</a:t>
                      </a:r>
                      <a:r>
                        <a:rPr lang="fr-CA" sz="3200" dirty="0">
                          <a:solidFill>
                            <a:schemeClr val="bg1"/>
                          </a:solidFill>
                        </a:rPr>
                        <a:t>, sucre, farine</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caramel</a:t>
                      </a:r>
                    </a:p>
                  </a:txBody>
                  <a:tcPr/>
                </a:tc>
                <a:tc>
                  <a:txBody>
                    <a:bodyPr/>
                    <a:lstStyle/>
                    <a:p>
                      <a:r>
                        <a:rPr lang="fr-CA" sz="3200" dirty="0">
                          <a:solidFill>
                            <a:schemeClr val="bg1"/>
                          </a:solidFill>
                        </a:rPr>
                        <a:t>sucre, beurre</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flan</a:t>
                      </a:r>
                    </a:p>
                  </a:txBody>
                  <a:tcPr/>
                </a:tc>
                <a:tc>
                  <a:txBody>
                    <a:bodyPr/>
                    <a:lstStyle/>
                    <a:p>
                      <a:r>
                        <a:rPr lang="fr-CA" sz="3200" dirty="0" err="1">
                          <a:solidFill>
                            <a:schemeClr val="bg1"/>
                          </a:solidFill>
                        </a:rPr>
                        <a:t>oeuf</a:t>
                      </a:r>
                      <a:r>
                        <a:rPr lang="fr-CA" sz="3200" dirty="0">
                          <a:solidFill>
                            <a:schemeClr val="bg1"/>
                          </a:solidFill>
                        </a:rPr>
                        <a:t>, lait, sucre</a:t>
                      </a:r>
                    </a:p>
                  </a:txBody>
                  <a:tcPr/>
                </a:tc>
                <a:extLst>
                  <a:ext uri="{0D108BD9-81ED-4DB2-BD59-A6C34878D82A}">
                    <a16:rowId xmlns:a16="http://schemas.microsoft.com/office/drawing/2014/main" val="370080400"/>
                  </a:ext>
                </a:extLst>
              </a:tr>
            </a:tbl>
          </a:graphicData>
        </a:graphic>
      </p:graphicFrame>
      <p:graphicFrame>
        <p:nvGraphicFramePr>
          <p:cNvPr id="10" name="Tableau 7">
            <a:extLst>
              <a:ext uri="{FF2B5EF4-FFF2-40B4-BE49-F238E27FC236}">
                <a16:creationId xmlns:a16="http://schemas.microsoft.com/office/drawing/2014/main" id="{8313230F-93CF-7C98-5AFD-35E0C52A39B7}"/>
              </a:ext>
            </a:extLst>
          </p:cNvPr>
          <p:cNvGraphicFramePr>
            <a:graphicFrameLocks noGrp="1"/>
          </p:cNvGraphicFramePr>
          <p:nvPr>
            <p:extLst>
              <p:ext uri="{D42A27DB-BD31-4B8C-83A1-F6EECF244321}">
                <p14:modId xmlns:p14="http://schemas.microsoft.com/office/powerpoint/2010/main" val="1442645676"/>
              </p:ext>
            </p:extLst>
          </p:nvPr>
        </p:nvGraphicFramePr>
        <p:xfrm>
          <a:off x="1923716" y="3779353"/>
          <a:ext cx="8128000" cy="2895600"/>
        </p:xfrm>
        <a:graphic>
          <a:graphicData uri="http://schemas.openxmlformats.org/drawingml/2006/table">
            <a:tbl>
              <a:tblPr firstRow="1" bandRow="1">
                <a:tableStyleId>{327F97BB-C833-4FB7-BDE5-3F7075034690}</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farine</a:t>
                      </a:r>
                    </a:p>
                  </a:txBody>
                  <a:tcPr/>
                </a:tc>
                <a:tc>
                  <a:txBody>
                    <a:bodyPr/>
                    <a:lstStyle/>
                    <a:p>
                      <a:r>
                        <a:rPr lang="fr-CA" sz="3200" dirty="0">
                          <a:solidFill>
                            <a:schemeClr val="bg1"/>
                          </a:solidFill>
                        </a:rPr>
                        <a:t>crêpes, génoise</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lait</a:t>
                      </a:r>
                    </a:p>
                  </a:txBody>
                  <a:tcPr/>
                </a:tc>
                <a:tc>
                  <a:txBody>
                    <a:bodyPr/>
                    <a:lstStyle/>
                    <a:p>
                      <a:r>
                        <a:rPr lang="fr-CA" sz="3200" dirty="0">
                          <a:solidFill>
                            <a:schemeClr val="bg1"/>
                          </a:solidFill>
                        </a:rPr>
                        <a:t>crêpes, flan</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sucre</a:t>
                      </a:r>
                    </a:p>
                  </a:txBody>
                  <a:tcPr/>
                </a:tc>
                <a:tc>
                  <a:txBody>
                    <a:bodyPr/>
                    <a:lstStyle/>
                    <a:p>
                      <a:r>
                        <a:rPr lang="fr-CA" sz="3200" dirty="0">
                          <a:solidFill>
                            <a:schemeClr val="bg1"/>
                          </a:solidFill>
                        </a:rPr>
                        <a:t>génoise, caramel, flan</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beurre</a:t>
                      </a:r>
                    </a:p>
                  </a:txBody>
                  <a:tcPr/>
                </a:tc>
                <a:tc>
                  <a:txBody>
                    <a:bodyPr/>
                    <a:lstStyle/>
                    <a:p>
                      <a:r>
                        <a:rPr lang="fr-CA" sz="3200" dirty="0">
                          <a:solidFill>
                            <a:schemeClr val="bg1"/>
                          </a:solidFill>
                        </a:rPr>
                        <a:t>caramel</a:t>
                      </a:r>
                    </a:p>
                  </a:txBody>
                  <a:tcPr/>
                </a:tc>
                <a:extLst>
                  <a:ext uri="{0D108BD9-81ED-4DB2-BD59-A6C34878D82A}">
                    <a16:rowId xmlns:a16="http://schemas.microsoft.com/office/drawing/2014/main" val="370080400"/>
                  </a:ext>
                </a:extLst>
              </a:tr>
              <a:tr h="370840">
                <a:tc>
                  <a:txBody>
                    <a:bodyPr/>
                    <a:lstStyle/>
                    <a:p>
                      <a:r>
                        <a:rPr lang="fr-CA" sz="3200" dirty="0" err="1">
                          <a:solidFill>
                            <a:schemeClr val="bg1"/>
                          </a:solidFill>
                        </a:rPr>
                        <a:t>oeuf</a:t>
                      </a:r>
                      <a:endParaRPr lang="fr-CA" sz="3200" dirty="0">
                        <a:solidFill>
                          <a:schemeClr val="bg1"/>
                        </a:solidFill>
                      </a:endParaRPr>
                    </a:p>
                  </a:txBody>
                  <a:tcPr/>
                </a:tc>
                <a:tc>
                  <a:txBody>
                    <a:bodyPr/>
                    <a:lstStyle/>
                    <a:p>
                      <a:r>
                        <a:rPr lang="fr-CA" sz="3200" dirty="0">
                          <a:solidFill>
                            <a:schemeClr val="bg1"/>
                          </a:solidFill>
                        </a:rPr>
                        <a:t>crêpes, génoise, flan</a:t>
                      </a:r>
                    </a:p>
                  </a:txBody>
                  <a:tcPr/>
                </a:tc>
                <a:extLst>
                  <a:ext uri="{0D108BD9-81ED-4DB2-BD59-A6C34878D82A}">
                    <a16:rowId xmlns:a16="http://schemas.microsoft.com/office/drawing/2014/main" val="1328253909"/>
                  </a:ext>
                </a:extLst>
              </a:tr>
            </a:tbl>
          </a:graphicData>
        </a:graphic>
      </p:graphicFrame>
    </p:spTree>
    <p:extLst>
      <p:ext uri="{BB962C8B-B14F-4D97-AF65-F5344CB8AC3E}">
        <p14:creationId xmlns:p14="http://schemas.microsoft.com/office/powerpoint/2010/main" val="41325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Que faire avec une nouvelle image?</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a:bodyPr>
          <a:lstStyle/>
          <a:p>
            <a:r>
              <a:rPr lang="fr-CA" sz="3200" dirty="0">
                <a:solidFill>
                  <a:schemeClr val="bg1"/>
                </a:solidFill>
              </a:rPr>
              <a:t>Lorsque nous avons une nouvelle image, nous calculons les caractéristiques présentes, et utilisons notre index pour connaître quelles vues du catalogue contiennent ces caractéristiques.</a:t>
            </a:r>
          </a:p>
          <a:p>
            <a:r>
              <a:rPr lang="fr-CA" sz="3200" dirty="0">
                <a:solidFill>
                  <a:schemeClr val="bg1"/>
                </a:solidFill>
              </a:rPr>
              <a:t>Chaque caractéristique génère une liste, et en intersectant ces listes nous pouvons trouver la vue appropriée.</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7042246" y="3851923"/>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169008" y="-407919"/>
            <a:ext cx="4728809" cy="4728809"/>
          </a:xfrm>
          <a:prstGeom prst="rect">
            <a:avLst/>
          </a:prstGeom>
        </p:spPr>
      </p:pic>
      <p:sp>
        <p:nvSpPr>
          <p:cNvPr id="7" name="Ellipse 6">
            <a:extLst>
              <a:ext uri="{FF2B5EF4-FFF2-40B4-BE49-F238E27FC236}">
                <a16:creationId xmlns:a16="http://schemas.microsoft.com/office/drawing/2014/main" id="{66DBF7AA-7993-23A2-D54F-EE49AA811BFD}"/>
              </a:ext>
            </a:extLst>
          </p:cNvPr>
          <p:cNvSpPr/>
          <p:nvPr/>
        </p:nvSpPr>
        <p:spPr>
          <a:xfrm>
            <a:off x="9867331" y="1027906"/>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llipse 7">
            <a:extLst>
              <a:ext uri="{FF2B5EF4-FFF2-40B4-BE49-F238E27FC236}">
                <a16:creationId xmlns:a16="http://schemas.microsoft.com/office/drawing/2014/main" id="{DB3FCE83-0DB0-CE33-9AC8-2DEA42B5BCC0}"/>
              </a:ext>
            </a:extLst>
          </p:cNvPr>
          <p:cNvSpPr/>
          <p:nvPr/>
        </p:nvSpPr>
        <p:spPr>
          <a:xfrm>
            <a:off x="8874388" y="570020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EE3812-6B09-25BC-B0EC-D799021FE48D}"/>
              </a:ext>
            </a:extLst>
          </p:cNvPr>
          <p:cNvSpPr/>
          <p:nvPr/>
        </p:nvSpPr>
        <p:spPr>
          <a:xfrm>
            <a:off x="7636745" y="4650543"/>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07DE5EC5-8D5A-B4E7-481A-63B3DC5EEA0A}"/>
              </a:ext>
            </a:extLst>
          </p:cNvPr>
          <p:cNvSpPr/>
          <p:nvPr/>
        </p:nvSpPr>
        <p:spPr>
          <a:xfrm>
            <a:off x="10001149" y="4983671"/>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1A53E551-1031-113D-51F4-A54FF05D832A}"/>
              </a:ext>
            </a:extLst>
          </p:cNvPr>
          <p:cNvSpPr/>
          <p:nvPr/>
        </p:nvSpPr>
        <p:spPr>
          <a:xfrm>
            <a:off x="9346056" y="407056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Ellipse 12">
            <a:extLst>
              <a:ext uri="{FF2B5EF4-FFF2-40B4-BE49-F238E27FC236}">
                <a16:creationId xmlns:a16="http://schemas.microsoft.com/office/drawing/2014/main" id="{3596891B-82BB-82EF-0613-6600A1A4AD37}"/>
              </a:ext>
            </a:extLst>
          </p:cNvPr>
          <p:cNvSpPr/>
          <p:nvPr/>
        </p:nvSpPr>
        <p:spPr>
          <a:xfrm>
            <a:off x="10715767" y="1956485"/>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Ellipse 13">
            <a:extLst>
              <a:ext uri="{FF2B5EF4-FFF2-40B4-BE49-F238E27FC236}">
                <a16:creationId xmlns:a16="http://schemas.microsoft.com/office/drawing/2014/main" id="{71DE5A7E-D82C-CA3B-2AF1-278D4FBC74C4}"/>
              </a:ext>
            </a:extLst>
          </p:cNvPr>
          <p:cNvSpPr/>
          <p:nvPr/>
        </p:nvSpPr>
        <p:spPr>
          <a:xfrm>
            <a:off x="10695321" y="4524946"/>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Ellipse 14">
            <a:extLst>
              <a:ext uri="{FF2B5EF4-FFF2-40B4-BE49-F238E27FC236}">
                <a16:creationId xmlns:a16="http://schemas.microsoft.com/office/drawing/2014/main" id="{055FA33F-8BCE-4B49-E586-8AD3FBF68475}"/>
              </a:ext>
            </a:extLst>
          </p:cNvPr>
          <p:cNvSpPr/>
          <p:nvPr/>
        </p:nvSpPr>
        <p:spPr>
          <a:xfrm>
            <a:off x="9865808" y="5025589"/>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Ellipse 15">
            <a:extLst>
              <a:ext uri="{FF2B5EF4-FFF2-40B4-BE49-F238E27FC236}">
                <a16:creationId xmlns:a16="http://schemas.microsoft.com/office/drawing/2014/main" id="{FA1B3C93-FA09-8319-151E-6D2EC5C3A7C3}"/>
              </a:ext>
            </a:extLst>
          </p:cNvPr>
          <p:cNvSpPr/>
          <p:nvPr/>
        </p:nvSpPr>
        <p:spPr>
          <a:xfrm>
            <a:off x="8472916" y="4713674"/>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BEF9D70C-E5F0-1F67-5E91-4A8B52C735D7}"/>
              </a:ext>
            </a:extLst>
          </p:cNvPr>
          <p:cNvSpPr/>
          <p:nvPr/>
        </p:nvSpPr>
        <p:spPr>
          <a:xfrm>
            <a:off x="9746004" y="1983125"/>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Ellipse 17">
            <a:extLst>
              <a:ext uri="{FF2B5EF4-FFF2-40B4-BE49-F238E27FC236}">
                <a16:creationId xmlns:a16="http://schemas.microsoft.com/office/drawing/2014/main" id="{7FA16770-149B-682E-2A33-240E73966E82}"/>
              </a:ext>
            </a:extLst>
          </p:cNvPr>
          <p:cNvSpPr/>
          <p:nvPr/>
        </p:nvSpPr>
        <p:spPr>
          <a:xfrm>
            <a:off x="10144449" y="4844416"/>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Ellipse 18">
            <a:extLst>
              <a:ext uri="{FF2B5EF4-FFF2-40B4-BE49-F238E27FC236}">
                <a16:creationId xmlns:a16="http://schemas.microsoft.com/office/drawing/2014/main" id="{C67954FE-C852-0A6E-6D1C-466305D259A9}"/>
              </a:ext>
            </a:extLst>
          </p:cNvPr>
          <p:cNvSpPr/>
          <p:nvPr/>
        </p:nvSpPr>
        <p:spPr>
          <a:xfrm>
            <a:off x="8262681" y="4137530"/>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Ellipse 19">
            <a:extLst>
              <a:ext uri="{FF2B5EF4-FFF2-40B4-BE49-F238E27FC236}">
                <a16:creationId xmlns:a16="http://schemas.microsoft.com/office/drawing/2014/main" id="{0BC7E5E2-1F0A-83CF-7393-6982A63230D5}"/>
              </a:ext>
            </a:extLst>
          </p:cNvPr>
          <p:cNvSpPr/>
          <p:nvPr/>
        </p:nvSpPr>
        <p:spPr>
          <a:xfrm>
            <a:off x="8327903" y="5345784"/>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637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Une image contenant Visage humain, personne, habits, garçon&#10;&#10;Description générée automatiquement">
            <a:extLst>
              <a:ext uri="{FF2B5EF4-FFF2-40B4-BE49-F238E27FC236}">
                <a16:creationId xmlns:a16="http://schemas.microsoft.com/office/drawing/2014/main" id="{A301B82B-930A-92F5-DEF4-5023D250775E}"/>
              </a:ext>
            </a:extLst>
          </p:cNvPr>
          <p:cNvPicPr>
            <a:picLocks noChangeAspect="1" noChangeArrowheads="1"/>
          </p:cNvPicPr>
          <p:nvPr>
            <p:custDataLst>
              <p:tags r:id="rId2"/>
            </p:custDataLst>
          </p:nvPr>
        </p:nvPicPr>
        <p:blipFill rotWithShape="1">
          <a:blip r:embed="rId4">
            <a:extLst>
              <a:ext uri="{28A0092B-C50C-407E-A947-70E740481C1C}">
                <a14:useLocalDpi xmlns:a14="http://schemas.microsoft.com/office/drawing/2010/main" val="0"/>
              </a:ext>
            </a:extLst>
          </a:blip>
          <a:srcRect l="5653" r="5443"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4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Quads</a:t>
            </a:r>
          </a:p>
        </p:txBody>
      </p:sp>
    </p:spTree>
    <p:extLst>
      <p:ext uri="{BB962C8B-B14F-4D97-AF65-F5344CB8AC3E}">
        <p14:creationId xmlns:p14="http://schemas.microsoft.com/office/powerpoint/2010/main" val="59457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1E7B104-CBA5-5163-07EB-961FB7BA6C9F}"/>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40735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589647B-5752-CF45-9E75-539A11E88017}"/>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87581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espace, capture d’écran&#10;&#10;Description générée automatiquement">
            <a:extLst>
              <a:ext uri="{FF2B5EF4-FFF2-40B4-BE49-F238E27FC236}">
                <a16:creationId xmlns:a16="http://schemas.microsoft.com/office/drawing/2014/main" id="{29ADCBC7-65F0-1824-0811-00C38F3FBF0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972295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10;&#10;Description générée automatiquement">
            <a:extLst>
              <a:ext uri="{FF2B5EF4-FFF2-40B4-BE49-F238E27FC236}">
                <a16:creationId xmlns:a16="http://schemas.microsoft.com/office/drawing/2014/main" id="{619BACD0-5FA3-34C6-98B5-BCAAB208AF6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209730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noir, ligne&#10;&#10;Description générée automatiquement">
            <a:extLst>
              <a:ext uri="{FF2B5EF4-FFF2-40B4-BE49-F238E27FC236}">
                <a16:creationId xmlns:a16="http://schemas.microsoft.com/office/drawing/2014/main" id="{B01ED5FD-FEE1-FB07-C614-B5B038D0F49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076900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capture d’écran, espace&#10;&#10;Description générée automatiquement">
            <a:extLst>
              <a:ext uri="{FF2B5EF4-FFF2-40B4-BE49-F238E27FC236}">
                <a16:creationId xmlns:a16="http://schemas.microsoft.com/office/drawing/2014/main" id="{59F744E3-3CBB-2565-EFD4-79E514EEF98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063457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 ligne&#10;&#10;Description générée automatiquement">
            <a:extLst>
              <a:ext uri="{FF2B5EF4-FFF2-40B4-BE49-F238E27FC236}">
                <a16:creationId xmlns:a16="http://schemas.microsoft.com/office/drawing/2014/main" id="{F7CE0DC5-C958-9D89-E41D-B4B734A2B6D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156385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ligne, capture d’écran, art, étoile&#10;&#10;Description générée automatiquement">
            <a:extLst>
              <a:ext uri="{FF2B5EF4-FFF2-40B4-BE49-F238E27FC236}">
                <a16:creationId xmlns:a16="http://schemas.microsoft.com/office/drawing/2014/main" id="{A79B486D-9D2E-9245-D559-7768F646406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67330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 ligne&#10;&#10;Description générée automatiquement">
            <a:extLst>
              <a:ext uri="{FF2B5EF4-FFF2-40B4-BE49-F238E27FC236}">
                <a16:creationId xmlns:a16="http://schemas.microsoft.com/office/drawing/2014/main" id="{A842A387-1F11-9119-9E5B-EBCAFE78592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146887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704E4B-3CE8-7F37-FEBD-D4EBDC3E38A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E3A2B0BB-B604-A20D-CEB2-AB44EF989C2C}"/>
              </a:ext>
            </a:extLst>
          </p:cNvPr>
          <p:cNvSpPr>
            <a:spLocks noGrp="1"/>
          </p:cNvSpPr>
          <p:nvPr>
            <p:ph type="subTitle" idx="1"/>
            <p:custDataLst>
              <p:tags r:id="rId2"/>
            </p:custDataLst>
          </p:nvPr>
        </p:nvSpPr>
        <p:spPr/>
        <p:txBody>
          <a:bodyPr/>
          <a:lstStyle/>
          <a:p>
            <a:endParaRPr lang="fr-CA"/>
          </a:p>
        </p:txBody>
      </p:sp>
      <p:pic>
        <p:nvPicPr>
          <p:cNvPr id="3074" name="Picture 2">
            <a:extLst>
              <a:ext uri="{FF2B5EF4-FFF2-40B4-BE49-F238E27FC236}">
                <a16:creationId xmlns:a16="http://schemas.microsoft.com/office/drawing/2014/main" id="{8A4CD38A-8A02-4F76-9FD3-58A98B0BC298}"/>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 y="0"/>
            <a:ext cx="1219199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68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10;&#10;Description générée automatiquement">
            <a:extLst>
              <a:ext uri="{FF2B5EF4-FFF2-40B4-BE49-F238E27FC236}">
                <a16:creationId xmlns:a16="http://schemas.microsoft.com/office/drawing/2014/main" id="{BCFC6303-0A44-28BD-7229-D7E2ADE7D96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4243452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noir et blanc, obscurité&#10;&#10;Description générée automatiquement">
            <a:extLst>
              <a:ext uri="{FF2B5EF4-FFF2-40B4-BE49-F238E27FC236}">
                <a16:creationId xmlns:a16="http://schemas.microsoft.com/office/drawing/2014/main" id="{0F9B1553-6B47-8965-FEFC-47971A8022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87612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lstStyle/>
              <a:p>
                <a:r>
                  <a:rPr lang="fr-CA" dirty="0"/>
                  <a:t>Les coordonnées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r>
                  <a:rPr lang="fr-CA" dirty="0"/>
                  <a:t> forment notre </a:t>
                </a:r>
                <a:r>
                  <a:rPr lang="fr-CA" i="1" dirty="0"/>
                  <a:t>quad</a:t>
                </a:r>
                <a:r>
                  <a:rPr lang="fr-CA" dirty="0"/>
                  <a:t>, un point en dimension 4.</a:t>
                </a:r>
              </a:p>
              <a:p>
                <a:r>
                  <a:rPr lang="fr-CA" dirty="0"/>
                  <a:t>En pratique, on ne conserve que les points </a:t>
                </a:r>
                <a:r>
                  <a:rPr lang="fr-CA" b="1" dirty="0"/>
                  <a:t>C</a:t>
                </a:r>
                <a:r>
                  <a:rPr lang="fr-CA" dirty="0"/>
                  <a:t> et </a:t>
                </a:r>
                <a:r>
                  <a:rPr lang="fr-CA" b="1" dirty="0"/>
                  <a:t>D</a:t>
                </a:r>
                <a:r>
                  <a:rPr lang="fr-CA" dirty="0"/>
                  <a:t> se situant dans le cercle de diamètre formé par les points </a:t>
                </a:r>
                <a:r>
                  <a:rPr lang="fr-CA" b="1" dirty="0"/>
                  <a:t>A</a:t>
                </a:r>
                <a:r>
                  <a:rPr lang="fr-CA" dirty="0"/>
                  <a:t> et </a:t>
                </a:r>
                <a:r>
                  <a:rPr lang="fr-CA" b="1" dirty="0"/>
                  <a:t>B</a:t>
                </a:r>
                <a:r>
                  <a:rPr lang="fr-CA" dirty="0"/>
                  <a:t>.</a:t>
                </a:r>
              </a:p>
              <a:p>
                <a:r>
                  <a:rPr lang="fr-CA" dirty="0"/>
                  <a:t>Interchanger </a:t>
                </a:r>
                <a:r>
                  <a:rPr lang="fr-CA" b="1" dirty="0"/>
                  <a:t>A</a:t>
                </a:r>
                <a:r>
                  <a:rPr lang="fr-CA" dirty="0"/>
                  <a:t> et </a:t>
                </a:r>
                <a:r>
                  <a:rPr lang="fr-CA" b="1" dirty="0"/>
                  <a:t>B </a:t>
                </a:r>
                <a:r>
                  <a:rPr lang="fr-CA" dirty="0"/>
                  <a:t>revient à faire la transformation: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endParaRPr lang="fr-CA" dirty="0"/>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2353"/>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71337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normAutofit/>
              </a:bodyPr>
              <a:lstStyle/>
              <a:p>
                <a:r>
                  <a:rPr lang="fr-CA" dirty="0"/>
                  <a:t>Pour éviter une ambiguïté, nous choisissons </a:t>
                </a:r>
                <a:r>
                  <a:rPr lang="fr-CA" b="1" dirty="0"/>
                  <a:t>A</a:t>
                </a:r>
                <a:r>
                  <a:rPr lang="fr-CA" dirty="0"/>
                  <a:t> et </a:t>
                </a:r>
                <a:r>
                  <a:rPr lang="fr-CA" b="1" dirty="0"/>
                  <a:t>B</a:t>
                </a:r>
                <a:r>
                  <a:rPr lang="fr-CA" dirty="0"/>
                  <a:t> pour obtenir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ea typeface="Cambria Math" panose="02040503050406030204" pitchFamily="18" charset="0"/>
                      </a:rPr>
                      <m:t>≤1</m:t>
                    </m:r>
                  </m:oMath>
                </a14:m>
                <a:r>
                  <a:rPr lang="fr-CA" dirty="0"/>
                  <a:t>.</a:t>
                </a:r>
              </a:p>
              <a:p>
                <a:r>
                  <a:rPr lang="fr-CA" dirty="0"/>
                  <a:t>Nous avons deux choix pour </a:t>
                </a:r>
                <a:r>
                  <a:rPr lang="fr-CA" b="1" dirty="0"/>
                  <a:t>C</a:t>
                </a:r>
                <a:r>
                  <a:rPr lang="fr-CA" dirty="0"/>
                  <a:t> et </a:t>
                </a:r>
                <a:r>
                  <a:rPr lang="fr-CA" b="1" dirty="0"/>
                  <a:t>D</a:t>
                </a:r>
                <a:r>
                  <a:rPr lang="fr-CA" dirty="0"/>
                  <a:t> et nous choisissons celui pour lequel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i="1" smtClean="0">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𝑥</m:t>
                        </m:r>
                      </m:e>
                      <m:sub>
                        <m:r>
                          <a:rPr lang="fr-CA" b="0" i="1" smtClean="0">
                            <a:latin typeface="Cambria Math" panose="02040503050406030204" pitchFamily="18" charset="0"/>
                            <a:ea typeface="Cambria Math" panose="02040503050406030204" pitchFamily="18" charset="0"/>
                          </a:rPr>
                          <m:t>𝐷</m:t>
                        </m:r>
                      </m:sub>
                    </m:sSub>
                  </m:oMath>
                </a14:m>
                <a:r>
                  <a:rPr lang="fr-CA" dirty="0"/>
                  <a:t>.</a:t>
                </a:r>
              </a:p>
              <a:p>
                <a:r>
                  <a:rPr lang="fr-CA" dirty="0"/>
                  <a:t>Avec ces choix, le point </a:t>
                </a:r>
                <a14:m>
                  <m:oMath xmlns:m="http://schemas.openxmlformats.org/officeDocument/2006/math">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𝐷</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𝐷</m:t>
                            </m:r>
                          </m:sub>
                        </m:sSub>
                      </m:e>
                    </m:d>
                    <m:r>
                      <a:rPr lang="fr-CA" i="1">
                        <a:latin typeface="Cambria Math" panose="02040503050406030204" pitchFamily="18" charset="0"/>
                      </a:rPr>
                      <m:t> </m:t>
                    </m:r>
                  </m:oMath>
                </a14:m>
                <a:r>
                  <a:rPr lang="fr-CA" dirty="0"/>
                  <a:t>est déterminé de manière unique.</a:t>
                </a:r>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3765"/>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7604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990024"/>
            <a:ext cx="5181600" cy="2877949"/>
          </a:xfrm>
        </p:spPr>
        <p:txBody>
          <a:bodyPr>
            <a:normAutofit/>
          </a:bodyPr>
          <a:lstStyle/>
          <a:p>
            <a:pPr marL="0" indent="0">
              <a:buNone/>
            </a:pPr>
            <a:r>
              <a:rPr lang="fr-CA" dirty="0"/>
              <a:t>Les avantages d’utiliser ces coordonnées sont l’invariance sous:</a:t>
            </a:r>
          </a:p>
          <a:p>
            <a:r>
              <a:rPr lang="fr-CA" dirty="0"/>
              <a:t>La translation;</a:t>
            </a:r>
          </a:p>
          <a:p>
            <a:r>
              <a:rPr lang="fr-CA" dirty="0"/>
              <a:t>La rotation;</a:t>
            </a:r>
          </a:p>
          <a:p>
            <a:r>
              <a:rPr lang="fr-CA" dirty="0"/>
              <a:t>L’homothétie.</a:t>
            </a:r>
          </a:p>
        </p:txBody>
      </p:sp>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0938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Une image contenant nébuleuse, Univers, Espace lointain, espace&#10;&#10;Description générée automatiquement">
            <a:extLst>
              <a:ext uri="{FF2B5EF4-FFF2-40B4-BE49-F238E27FC236}">
                <a16:creationId xmlns:a16="http://schemas.microsoft.com/office/drawing/2014/main" id="{FF96A72B-B19E-3E1D-CCFF-5F4DECA4883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33766" r="-1" b="-1"/>
          <a:stretch/>
        </p:blipFill>
        <p:spPr bwMode="auto">
          <a:xfrm rot="5400000">
            <a:off x="5574406" y="241934"/>
            <a:ext cx="6858001" cy="637413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EFF3E628-B6E2-6A47-07B2-DAA04B8F6244}"/>
              </a:ext>
            </a:extLst>
          </p:cNvPr>
          <p:cNvSpPr txBox="1"/>
          <p:nvPr>
            <p:custDataLst>
              <p:tags r:id="rId3"/>
            </p:custDataLst>
          </p:nvPr>
        </p:nvSpPr>
        <p:spPr>
          <a:xfrm>
            <a:off x="323991" y="1536174"/>
            <a:ext cx="5169879" cy="378565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Open Sans" panose="020B0606030504020204" pitchFamily="34" charset="0"/>
              </a:rPr>
              <a:t>Pour </a:t>
            </a:r>
            <a:r>
              <a:rPr lang="en-US" sz="2400" b="0" i="0" dirty="0" err="1">
                <a:solidFill>
                  <a:schemeClr val="bg1"/>
                </a:solidFill>
                <a:effectLst/>
                <a:latin typeface="Open Sans" panose="020B0606030504020204" pitchFamily="34" charset="0"/>
              </a:rPr>
              <a:t>créer</a:t>
            </a:r>
            <a:r>
              <a:rPr lang="en-US" sz="2400" b="0" i="0" dirty="0">
                <a:solidFill>
                  <a:schemeClr val="bg1"/>
                </a:solidFill>
                <a:effectLst/>
                <a:latin typeface="Open Sans" panose="020B0606030504020204" pitchFamily="34" charset="0"/>
              </a:rPr>
              <a:t> un index, </a:t>
            </a:r>
            <a:r>
              <a:rPr lang="en-US" sz="2400" b="0" i="0" dirty="0">
                <a:solidFill>
                  <a:schemeClr val="bg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Astrometry.net</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choisit</a:t>
            </a:r>
            <a:r>
              <a:rPr lang="en-US" sz="2400" b="0" i="0" dirty="0">
                <a:solidFill>
                  <a:schemeClr val="bg1"/>
                </a:solidFill>
                <a:effectLst/>
                <a:latin typeface="Open Sans" panose="020B0606030504020204" pitchFamily="34" charset="0"/>
              </a:rPr>
              <a:t> un ensemble de </a:t>
            </a:r>
            <a:r>
              <a:rPr lang="en-US" sz="2400" b="0" i="1" dirty="0">
                <a:solidFill>
                  <a:schemeClr val="bg1"/>
                </a:solidFill>
                <a:effectLst/>
                <a:latin typeface="Open Sans" panose="020B0606030504020204" pitchFamily="34" charset="0"/>
              </a:rPr>
              <a:t>quads</a:t>
            </a:r>
            <a:r>
              <a:rPr lang="en-US" sz="2400" b="0" i="0" dirty="0">
                <a:solidFill>
                  <a:schemeClr val="bg1"/>
                </a:solidFill>
                <a:effectLst/>
                <a:latin typeface="Open Sans" panose="020B0606030504020204" pitchFamily="34" charset="0"/>
              </a:rPr>
              <a:t> à </a:t>
            </a:r>
            <a:r>
              <a:rPr lang="en-US" sz="2400" b="0" i="0" dirty="0" err="1">
                <a:solidFill>
                  <a:schemeClr val="bg1"/>
                </a:solidFill>
                <a:effectLst/>
                <a:latin typeface="Open Sans" panose="020B0606030504020204" pitchFamily="34" charset="0"/>
              </a:rPr>
              <a:t>partir</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d’une</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référence</a:t>
            </a:r>
            <a:r>
              <a:rPr lang="en-US" sz="2400" b="0" i="0" dirty="0">
                <a:solidFill>
                  <a:schemeClr val="bg1"/>
                </a:solidFill>
                <a:effectLst/>
                <a:latin typeface="Open Sans" panose="020B0606030504020204" pitchFamily="34" charset="0"/>
              </a:rPr>
              <a:t>, par </a:t>
            </a:r>
            <a:r>
              <a:rPr lang="en-US" sz="2400" b="0" i="0" dirty="0" err="1">
                <a:solidFill>
                  <a:schemeClr val="bg1"/>
                </a:solidFill>
                <a:effectLst/>
                <a:latin typeface="Open Sans" panose="020B0606030504020204" pitchFamily="34" charset="0"/>
              </a:rPr>
              <a:t>exemple</a:t>
            </a:r>
            <a:r>
              <a:rPr lang="en-US" sz="2400" b="0" i="0" dirty="0">
                <a:solidFill>
                  <a:schemeClr val="bg1"/>
                </a:solidFill>
                <a:effectLst/>
                <a:latin typeface="Open Sans" panose="020B0606030504020204" pitchFamily="34" charset="0"/>
              </a:rPr>
              <a:t> le </a:t>
            </a:r>
            <a:r>
              <a:rPr lang="en-US" sz="2400" b="0" i="0" dirty="0">
                <a:solidFill>
                  <a:schemeClr val="bg1"/>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Sloan Survey</a:t>
            </a:r>
            <a:r>
              <a:rPr lang="en-US" sz="2400" b="0" i="0" dirty="0">
                <a:solidFill>
                  <a:schemeClr val="bg1"/>
                </a:solidFill>
                <a:effectLst/>
                <a:latin typeface="Open Sans" panose="020B0606030504020204" pitchFamily="34" charset="0"/>
              </a:rPr>
              <a:t>.</a:t>
            </a:r>
          </a:p>
          <a:p>
            <a:pPr marL="342900" indent="-342900">
              <a:buFont typeface="Arial" panose="020B0604020202020204" pitchFamily="34" charset="0"/>
              <a:buChar char="•"/>
            </a:pPr>
            <a:r>
              <a:rPr lang="en-US" sz="2400" b="0" i="0" dirty="0" err="1">
                <a:solidFill>
                  <a:schemeClr val="bg1"/>
                </a:solidFill>
                <a:effectLst/>
                <a:latin typeface="Open Sans" panose="020B0606030504020204" pitchFamily="34" charset="0"/>
              </a:rPr>
              <a:t>Lorsque</a:t>
            </a:r>
            <a:r>
              <a:rPr lang="en-US" sz="2400" b="0" i="0" dirty="0">
                <a:solidFill>
                  <a:schemeClr val="bg1"/>
                </a:solidFill>
                <a:effectLst/>
                <a:latin typeface="Open Sans" panose="020B0606030504020204" pitchFamily="34" charset="0"/>
              </a:rPr>
              <a:t> nous </a:t>
            </a:r>
            <a:r>
              <a:rPr lang="en-US" sz="2400" b="0" i="0" dirty="0" err="1">
                <a:solidFill>
                  <a:schemeClr val="bg1"/>
                </a:solidFill>
                <a:effectLst/>
                <a:latin typeface="Open Sans" panose="020B0606030504020204" pitchFamily="34" charset="0"/>
              </a:rPr>
              <a:t>étudions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une</a:t>
            </a:r>
            <a:r>
              <a:rPr lang="en-US" sz="2400" b="0" i="0" dirty="0">
                <a:solidFill>
                  <a:schemeClr val="bg1"/>
                </a:solidFill>
                <a:effectLst/>
                <a:latin typeface="Open Sans" panose="020B0606030504020204" pitchFamily="34" charset="0"/>
              </a:rPr>
              <a:t> nouvelle image, nous </a:t>
            </a:r>
            <a:r>
              <a:rPr lang="en-US" sz="2400" b="0" i="0" dirty="0" err="1">
                <a:solidFill>
                  <a:schemeClr val="bg1"/>
                </a:solidFill>
                <a:effectLst/>
                <a:latin typeface="Open Sans" panose="020B0606030504020204" pitchFamily="34" charset="0"/>
              </a:rPr>
              <a:t>trouvons</a:t>
            </a:r>
            <a:r>
              <a:rPr lang="en-US" sz="2400" b="0" i="0" dirty="0">
                <a:solidFill>
                  <a:schemeClr val="bg1"/>
                </a:solidFill>
                <a:effectLst/>
                <a:latin typeface="Open Sans" panose="020B0606030504020204" pitchFamily="34" charset="0"/>
              </a:rPr>
              <a:t> un ensemble de quads dans </a:t>
            </a:r>
            <a:r>
              <a:rPr lang="en-US" sz="2400" b="0" i="0" dirty="0" err="1">
                <a:solidFill>
                  <a:schemeClr val="bg1"/>
                </a:solidFill>
                <a:effectLst/>
                <a:latin typeface="Open Sans" panose="020B0606030504020204" pitchFamily="34" charset="0"/>
              </a:rPr>
              <a:t>l’image</a:t>
            </a:r>
            <a:r>
              <a:rPr lang="en-US" sz="2400" b="0" i="0" dirty="0">
                <a:solidFill>
                  <a:schemeClr val="bg1"/>
                </a:solidFill>
                <a:effectLst/>
                <a:latin typeface="Open Sans" panose="020B0606030504020204" pitchFamily="34" charset="0"/>
              </a:rPr>
              <a:t> et nous </a:t>
            </a:r>
            <a:r>
              <a:rPr lang="en-US" sz="2400" b="0" i="0" dirty="0" err="1">
                <a:solidFill>
                  <a:schemeClr val="bg1"/>
                </a:solidFill>
                <a:effectLst/>
                <a:latin typeface="Open Sans" panose="020B0606030504020204" pitchFamily="34" charset="0"/>
              </a:rPr>
              <a:t>cherchons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l’index</a:t>
            </a:r>
            <a:r>
              <a:rPr lang="en-US" sz="2400" b="0" i="0" dirty="0">
                <a:solidFill>
                  <a:schemeClr val="bg1"/>
                </a:solidFill>
                <a:effectLst/>
                <a:latin typeface="Open Sans" panose="020B0606030504020204" pitchFamily="34" charset="0"/>
              </a:rPr>
              <a:t> pour les </a:t>
            </a:r>
            <a:r>
              <a:rPr lang="en-US" sz="2400" b="0" i="0" dirty="0" err="1">
                <a:solidFill>
                  <a:schemeClr val="bg1"/>
                </a:solidFill>
                <a:effectLst/>
                <a:latin typeface="Open Sans" panose="020B0606030504020204" pitchFamily="34" charset="0"/>
              </a:rPr>
              <a:t>retrouver</a:t>
            </a:r>
            <a:r>
              <a:rPr lang="en-US" sz="2400" b="0" i="0" dirty="0">
                <a:solidFill>
                  <a:schemeClr val="bg1"/>
                </a:solidFill>
                <a:effectLst/>
                <a:latin typeface="Open Sans" panose="020B0606030504020204" pitchFamily="34" charset="0"/>
              </a:rPr>
              <a:t>.</a:t>
            </a:r>
          </a:p>
        </p:txBody>
      </p:sp>
    </p:spTree>
    <p:extLst>
      <p:ext uri="{BB962C8B-B14F-4D97-AF65-F5344CB8AC3E}">
        <p14:creationId xmlns:p14="http://schemas.microsoft.com/office/powerpoint/2010/main" val="1903512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Arbres-</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683978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fontScale="90000"/>
          </a:bodyPr>
          <a:lstStyle/>
          <a:p>
            <a:r>
              <a:rPr lang="fr-CA" sz="5000" dirty="0"/>
              <a:t>Comment chercher à travers tous les </a:t>
            </a:r>
            <a:r>
              <a:rPr lang="fr-CA" sz="5000" i="1" dirty="0"/>
              <a:t>quads</a:t>
            </a:r>
            <a:r>
              <a:rPr lang="fr-CA" sz="5000" dirty="0"/>
              <a: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fr-CA" dirty="0"/>
              <a:t>En raison du bruit présent dans les images, nous ne pouvons pas espérer trouver l’exact point en 4 dimensions associé au quad;</a:t>
            </a:r>
          </a:p>
          <a:p>
            <a:r>
              <a:rPr lang="fr-CA" dirty="0"/>
              <a:t>Les images sont déformées par l’optique de l’appareil utilisé, la réfraction de l’atmosphère, etc.</a:t>
            </a:r>
          </a:p>
          <a:p>
            <a:r>
              <a:rPr lang="fr-CA" dirty="0"/>
              <a:t>Si nous avons un </a:t>
            </a:r>
            <a:r>
              <a:rPr lang="fr-CA" i="1" dirty="0"/>
              <a:t>quad</a:t>
            </a:r>
            <a:r>
              <a:rPr lang="fr-CA" dirty="0"/>
              <a:t>, nous voulons plutôt trouver </a:t>
            </a:r>
            <a:r>
              <a:rPr lang="fr-CA" u="sng" dirty="0"/>
              <a:t>les plus proches voisins</a:t>
            </a:r>
            <a:r>
              <a:rPr lang="fr-CA" dirty="0"/>
              <a:t> et les considérer comme des choix potentiels;</a:t>
            </a:r>
          </a:p>
          <a:p>
            <a:r>
              <a:rPr lang="fr-CA" dirty="0"/>
              <a:t>Nous allons organiser nos </a:t>
            </a:r>
            <a:r>
              <a:rPr lang="fr-CA" i="1" dirty="0"/>
              <a:t>quads</a:t>
            </a:r>
            <a:r>
              <a:rPr lang="fr-CA" dirty="0"/>
              <a:t> dans un arbre </a:t>
            </a:r>
            <a:r>
              <a:rPr lang="fr-CA" i="1" dirty="0" err="1"/>
              <a:t>k</a:t>
            </a:r>
            <a:r>
              <a:rPr lang="fr-CA" dirty="0" err="1"/>
              <a:t>d</a:t>
            </a:r>
            <a:r>
              <a:rPr lang="fr-CA" dirty="0"/>
              <a:t>. Pour simplifier la représentation, nous utiliserons des arbres 2d.</a:t>
            </a:r>
          </a:p>
        </p:txBody>
      </p:sp>
    </p:spTree>
    <p:extLst>
      <p:ext uri="{BB962C8B-B14F-4D97-AF65-F5344CB8AC3E}">
        <p14:creationId xmlns:p14="http://schemas.microsoft.com/office/powerpoint/2010/main" val="7773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Création d’un arbre-</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9720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10;&#10;Description générée automatiquement">
            <a:extLst>
              <a:ext uri="{FF2B5EF4-FFF2-40B4-BE49-F238E27FC236}">
                <a16:creationId xmlns:a16="http://schemas.microsoft.com/office/drawing/2014/main" id="{DE7CECC8-999B-E155-B3DA-40A5B54B4A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3379" y="643467"/>
            <a:ext cx="4651841" cy="5571066"/>
          </a:xfrm>
          <a:prstGeom prst="rect">
            <a:avLst/>
          </a:prstGeom>
        </p:spPr>
      </p:pic>
      <p:pic>
        <p:nvPicPr>
          <p:cNvPr id="5" name="Image 4" descr="Une image contenant noir, obscurité&#10;&#10;Description générée automatiquement">
            <a:extLst>
              <a:ext uri="{FF2B5EF4-FFF2-40B4-BE49-F238E27FC236}">
                <a16:creationId xmlns:a16="http://schemas.microsoft.com/office/drawing/2014/main" id="{3A52BAE0-6BCC-FBD7-7519-796425E5643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6499"/>
            <a:ext cx="5291667" cy="4445001"/>
          </a:xfrm>
          <a:prstGeom prst="rect">
            <a:avLst/>
          </a:prstGeom>
        </p:spPr>
      </p:pic>
    </p:spTree>
    <p:extLst>
      <p:ext uri="{BB962C8B-B14F-4D97-AF65-F5344CB8AC3E}">
        <p14:creationId xmlns:p14="http://schemas.microsoft.com/office/powerpoint/2010/main" val="313333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nger Will Robinson Lost In Space GIF - Danger Will Robinson Lost In Space GIFs">
            <a:extLst>
              <a:ext uri="{FF2B5EF4-FFF2-40B4-BE49-F238E27FC236}">
                <a16:creationId xmlns:a16="http://schemas.microsoft.com/office/drawing/2014/main" id="{3876E128-9532-9070-791A-14D573A19DD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227993" y="1486577"/>
            <a:ext cx="5736014" cy="388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96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Caractère coloré, ligne&#10;&#10;Description générée automatiquement">
            <a:extLst>
              <a:ext uri="{FF2B5EF4-FFF2-40B4-BE49-F238E27FC236}">
                <a16:creationId xmlns:a16="http://schemas.microsoft.com/office/drawing/2014/main" id="{7CD15B7E-8178-B5C9-867B-B1FA6848AC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capture d’écran, noir, obscurité, conception&#10;&#10;Description générée automatiquement">
            <a:extLst>
              <a:ext uri="{FF2B5EF4-FFF2-40B4-BE49-F238E27FC236}">
                <a16:creationId xmlns:a16="http://schemas.microsoft.com/office/drawing/2014/main" id="{D342920F-6CDD-DF7F-2E18-BACB90547ED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26176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espace, noir&#10;&#10;Description générée automatiquement">
            <a:extLst>
              <a:ext uri="{FF2B5EF4-FFF2-40B4-BE49-F238E27FC236}">
                <a16:creationId xmlns:a16="http://schemas.microsoft.com/office/drawing/2014/main" id="{1CCD475A-0E2F-9168-7EE0-934C4BCDC0D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6277C79A-594E-6A6C-28FF-6699A71A426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2201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obscurité&#10;&#10;Description générée automatiquement">
            <a:extLst>
              <a:ext uri="{FF2B5EF4-FFF2-40B4-BE49-F238E27FC236}">
                <a16:creationId xmlns:a16="http://schemas.microsoft.com/office/drawing/2014/main" id="{1BA2B921-EC9B-E72F-9136-EC351E3F6B3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8A199DDC-61B1-21D1-DA73-2B8A1D1928A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564367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DE52440A-D1FB-3DCB-F696-ED69E8C4231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02418FFD-9FC6-A173-9BD8-8686E9CD5B5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7957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5FC183AC-B040-CA99-F69E-3C516DFD87D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B224B876-D19F-5A28-6FBF-ECCE9C7082F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5639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C71D725E-E4A7-330C-6FA5-55EFABACFF9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A93759E-8AAA-77D6-A37F-F790E9E2D31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4376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530C242A-C114-4B15-B3C0-5128D09B2B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13F71FD7-83EC-2938-27A1-FF99704C4BA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68493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8852CEF8-AC61-65EA-8F8A-6332FFFB9D2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A1419EE8-D52F-2E68-2C52-29EF290D1B4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28086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38875156-9EC0-EB9C-B2E5-1D00D0E9CF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C6137E9-1CE4-DF3F-6AF2-9BCDD0739E8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25085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obscurité, Bleu Majorelle, bleu, Bleu électrique&#10;&#10;Description générée automatiquement">
            <a:extLst>
              <a:ext uri="{FF2B5EF4-FFF2-40B4-BE49-F238E27FC236}">
                <a16:creationId xmlns:a16="http://schemas.microsoft.com/office/drawing/2014/main" id="{149F577C-690B-0454-A041-94C82163F20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377323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7">
            <a:extLst>
              <a:ext uri="{FF2B5EF4-FFF2-40B4-BE49-F238E27FC236}">
                <a16:creationId xmlns:a16="http://schemas.microsoft.com/office/drawing/2014/main" id="{93B78573-7E9C-6245-CBF2-05B3429CDF0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Elephant Trunk">
            <a:extLst>
              <a:ext uri="{FF2B5EF4-FFF2-40B4-BE49-F238E27FC236}">
                <a16:creationId xmlns:a16="http://schemas.microsoft.com/office/drawing/2014/main" id="{68B6F3F9-F010-2259-E6A5-950842A3ABC6}"/>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0020" y="1282"/>
            <a:ext cx="12210496" cy="6856718"/>
          </a:xfrm>
          <a:prstGeom prst="rect">
            <a:avLst/>
          </a:prstGeom>
        </p:spPr>
      </p:pic>
    </p:spTree>
    <p:extLst>
      <p:ext uri="{BB962C8B-B14F-4D97-AF65-F5344CB8AC3E}">
        <p14:creationId xmlns:p14="http://schemas.microsoft.com/office/powerpoint/2010/main" val="30186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0" y="0"/>
                                    </p:animScale>
                                  </p:childTnLst>
                                </p:cTn>
                              </p:par>
                              <p:par>
                                <p:cTn id="7" presetID="42" presetClass="path" presetSubtype="0" accel="50000" decel="50000" fill="hold" nodeType="withEffect">
                                  <p:stCondLst>
                                    <p:cond delay="0"/>
                                  </p:stCondLst>
                                  <p:childTnLst>
                                    <p:animMotion origin="layout" path="M 1.45833E-6 0 L 0.31627 0.17847 " pathEditMode="relative" rAng="0" ptsTypes="AA">
                                      <p:cBhvr>
                                        <p:cTn id="8" dur="2000" fill="hold"/>
                                        <p:tgtEl>
                                          <p:spTgt spid="5"/>
                                        </p:tgtEl>
                                        <p:attrNameLst>
                                          <p:attrName>ppt_x</p:attrName>
                                          <p:attrName>ppt_y</p:attrName>
                                        </p:attrNameLst>
                                      </p:cBhvr>
                                      <p:rCtr x="15807"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Trouver le plus proche voisin</a:t>
            </a:r>
          </a:p>
        </p:txBody>
      </p:sp>
    </p:spTree>
    <p:extLst>
      <p:ext uri="{BB962C8B-B14F-4D97-AF65-F5344CB8AC3E}">
        <p14:creationId xmlns:p14="http://schemas.microsoft.com/office/powerpoint/2010/main" val="368793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188B4CBE-D337-EB28-F9A0-0A028DDDB94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1E682C2-D2FA-F69B-4B48-72F63AEB13B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75282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1862160A-9D85-1A16-C140-0EA0160FFBD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0A5BD3E-9385-7545-AF48-A77454B1793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771783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85EF6979-658A-1CEE-BCD7-187F26E46E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6C14E7A-558F-FD5D-8EA5-9F883319806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673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68F3F-C96E-0522-8252-1A29F3F2CFE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1B162C78-3020-5C8B-2FC5-74900F99952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17268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3F89486F-9A9C-25ED-3FAC-852FC1C64EE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B05282-22BE-D4BD-F427-08989B08287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48462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501E6C83-F124-E97F-8905-D05BC1D88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FA98A96-C8A3-4899-4EE7-28128F23926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23649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05DB60EC-CD5B-D594-1237-3B00BE0991D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B6DCE3B2-D03D-85C3-91B1-5EC811A85E1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18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FF10FCA7-494E-B592-D597-7737B0B491F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74AC217F-3A16-E121-216A-3704B526D41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45415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1C715CBB-F8A9-B1EA-EF26-0205497C658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5F9AD40-EDB1-8191-7677-60EB36A719C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25252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Tree>
    <p:extLst>
      <p:ext uri="{BB962C8B-B14F-4D97-AF65-F5344CB8AC3E}">
        <p14:creationId xmlns:p14="http://schemas.microsoft.com/office/powerpoint/2010/main" val="544415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936E3F0C-1C57-4B90-FDFF-BF496EDCBB9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662FFD9-BCBF-CFAE-4FCD-D6D64888C6E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101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D738C-93F2-D38F-8D26-26D589D240F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10EAAB8-FAF6-C3FB-518E-D083B09F4D5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5053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506767E7-DADB-37C5-600F-F87FECA9B6A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DF5D1D8-16C6-DE21-9BD8-0CF56E8DDE0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56897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70ED2A9E-9FA2-28AF-DA14-FE775D93350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15BD055-4CA3-4886-165A-073AE26553B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26733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ligne, diagramme&#10;&#10;Description générée automatiquement">
            <a:extLst>
              <a:ext uri="{FF2B5EF4-FFF2-40B4-BE49-F238E27FC236}">
                <a16:creationId xmlns:a16="http://schemas.microsoft.com/office/drawing/2014/main" id="{CF4D4533-26EC-3494-0D02-F2E6BA63A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AE115AA-54E9-2C21-DD96-1E20F5279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3446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BA1D175D-DF11-E30F-66A0-CC2F583AD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Police, horloge&#10;&#10;Description générée automatiquement">
            <a:extLst>
              <a:ext uri="{FF2B5EF4-FFF2-40B4-BE49-F238E27FC236}">
                <a16:creationId xmlns:a16="http://schemas.microsoft.com/office/drawing/2014/main" id="{C675DB7C-63B5-6CA0-A953-111A0343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108972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42DF76B4-48D5-6579-5CA9-E99FEED7F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90FA85F-943A-2CDF-3486-A7262B90B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3671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DD98DE9-B3E3-7321-9D42-EAE7D0FB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930DF05D-54DD-22C9-B183-56A910982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608988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A424D467-16CE-3486-8C72-24CECC2C3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ACC3DFA-74FE-53D5-2141-9BCEAD94E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86816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E6724BF2-40B7-6286-97FA-1024E4AF9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0CF247-B0CF-BDC6-F020-2042F1355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56652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
        <p:nvSpPr>
          <p:cNvPr id="2" name="ZoneTexte 1">
            <a:extLst>
              <a:ext uri="{FF2B5EF4-FFF2-40B4-BE49-F238E27FC236}">
                <a16:creationId xmlns:a16="http://schemas.microsoft.com/office/drawing/2014/main" id="{61007513-EDB7-919C-A023-A3F4469CA854}"/>
              </a:ext>
            </a:extLst>
          </p:cNvPr>
          <p:cNvSpPr txBox="1"/>
          <p:nvPr/>
        </p:nvSpPr>
        <p:spPr>
          <a:xfrm>
            <a:off x="3241964" y="789709"/>
            <a:ext cx="5292436" cy="1323439"/>
          </a:xfrm>
          <a:prstGeom prst="rect">
            <a:avLst/>
          </a:prstGeom>
          <a:noFill/>
        </p:spPr>
        <p:txBody>
          <a:bodyPr wrap="square" rtlCol="0">
            <a:spAutoFit/>
          </a:bodyPr>
          <a:lstStyle/>
          <a:p>
            <a:pPr algn="ctr"/>
            <a:r>
              <a:rPr lang="fr-CA" sz="4000"/>
              <a:t>On essaie avec une nouvelle image!</a:t>
            </a:r>
            <a:endParaRPr lang="fr-CA" sz="4000" dirty="0"/>
          </a:p>
        </p:txBody>
      </p:sp>
    </p:spTree>
    <p:extLst>
      <p:ext uri="{BB962C8B-B14F-4D97-AF65-F5344CB8AC3E}">
        <p14:creationId xmlns:p14="http://schemas.microsoft.com/office/powerpoint/2010/main" val="432144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BF827A11-CE2F-3E8C-7A0E-EA5426A5D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0069269F-8D50-7F75-6ED3-AA458449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06980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789BC002-CA12-0343-2C0A-348B1E22D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8E740496-8D1C-8E22-C829-A1ECA180F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86400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76CC761B-4F13-8F9E-0F87-8B10B49F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B5E71DA-E948-A5A1-6865-9A36C032C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27341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3EDFE828-4729-4703-C6F4-BA5049B79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4F39A41-E93E-BBAE-23DF-447526E57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9366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713A5D5F-90EC-342F-3DAF-E0EF3EED6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F6C9052-D27D-1D6E-7381-C6D6E81C4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861395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DC695D97-6827-4A1B-9FF7-152092CBF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C1F4060F-3A6E-607A-4174-7D3A2B00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053571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09AF187E-BC03-3CEB-6586-FBB8720AF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0603472-3AA5-987B-D5F8-0C443B33B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632841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32B1D25-DC18-2859-4613-5D515A8D2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247B815A-52E0-4CDE-F198-D3D45EE5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084951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7C298196-894F-88BE-3597-7E08FBB2C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D1093F25-8912-8D16-4F0D-BBA1C04D4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562801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7AEFFCF-6A6D-267E-880A-C74F9F0E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4B352CB0-093D-0A97-6B39-240F9D4C0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86510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b="14138"/>
          <a:stretch/>
        </p:blipFill>
        <p:spPr>
          <a:xfrm>
            <a:off x="20" y="1282"/>
            <a:ext cx="12191980" cy="6856718"/>
          </a:xfrm>
          <a:prstGeom prst="rect">
            <a:avLst/>
          </a:prstGeom>
        </p:spPr>
      </p:pic>
    </p:spTree>
    <p:extLst>
      <p:ext uri="{BB962C8B-B14F-4D97-AF65-F5344CB8AC3E}">
        <p14:creationId xmlns:p14="http://schemas.microsoft.com/office/powerpoint/2010/main" val="306714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867DE17D-2956-26DB-10B0-4FB8B53233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9090459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386DCF-83AF-D9DA-E2F1-E53F75CE75F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264432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09E1BD3-11E5-18F8-AE72-EA193E92E60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357552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4854D26-BD50-8A4F-94CD-BCB88F2709C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186327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01E20A54-047E-2683-46B8-EEC2DB65931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366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2C3E84-4330-3882-89F5-4FFC5D12BF0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612109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56E2352C-476D-033A-355C-3BA9EAFD5A8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461833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28D3B8D2-7E65-566B-C01E-5E31C1F258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27205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3F257CA3-8DB9-D8ED-F131-A97A57A7BB9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02459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185A3063-6E28-1436-4CB5-684382743C1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079981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4"/>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4"/>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10.xml><?xml version="1.0" encoding="utf-8"?>
<p:tagLst xmlns:a="http://schemas.openxmlformats.org/drawingml/2006/main" xmlns:r="http://schemas.openxmlformats.org/officeDocument/2006/relationships" xmlns:p="http://schemas.openxmlformats.org/presentationml/2006/main">
  <p:tag name="NUM" val="4"/>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5893</TotalTime>
  <Words>1469</Words>
  <Application>Microsoft Office PowerPoint</Application>
  <PresentationFormat>Grand écran</PresentationFormat>
  <Paragraphs>160</Paragraphs>
  <Slides>124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124</vt:i4>
      </vt:variant>
    </vt:vector>
  </HeadingPairs>
  <TitlesOfParts>
    <vt:vector size="130" baseType="lpstr">
      <vt:lpstr>Arial</vt:lpstr>
      <vt:lpstr>Calibri</vt:lpstr>
      <vt:lpstr>Calibri Light</vt:lpstr>
      <vt:lpstr>Cambria Math</vt:lpstr>
      <vt:lpstr>Open Sans</vt:lpstr>
      <vt:lpstr>Thème Office</vt:lpstr>
      <vt:lpstr>Perdus dans l’espace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Astrometry.net</vt:lpstr>
      <vt:lpstr>La constellation de Céphée</vt:lpstr>
      <vt:lpstr>Shère céleste</vt:lpstr>
      <vt:lpstr>Présentation PowerPoint</vt:lpstr>
      <vt:lpstr>Astrometry.net</vt:lpstr>
      <vt:lpstr>Présentation PowerPoint</vt:lpstr>
      <vt:lpstr>L’astrométrie</vt:lpstr>
      <vt:lpstr>Détecter les étoiles</vt:lpstr>
      <vt:lpstr>Pourquoi est-ce si difficile?</vt:lpstr>
      <vt:lpstr>Présentation PowerPoint</vt:lpstr>
      <vt:lpstr>Présentation PowerPoint</vt:lpstr>
      <vt:lpstr>Présentation PowerPoint</vt:lpstr>
      <vt:lpstr>Présentation PowerPoint</vt:lpstr>
      <vt:lpstr>Comment Astrometry.net fonctionne?</vt:lpstr>
      <vt:lpstr>Comment Astrometry.net fonctionne?</vt:lpstr>
      <vt:lpstr>Comment Astrometry.net fonctionne?</vt:lpstr>
      <vt:lpstr>Comment chercher?</vt:lpstr>
      <vt:lpstr>Un index inversé des caractéristiques</vt:lpstr>
      <vt:lpstr>Un index inversé des caractéristiques</vt:lpstr>
      <vt:lpstr>Que faire avec une nouvelle image?</vt:lpstr>
      <vt:lpstr>Quads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Arbres-kd</vt:lpstr>
      <vt:lpstr>Comment chercher à travers tous les quads?</vt:lpstr>
      <vt:lpstr>Création d’un arbre-kd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Trouver le plus proche voisin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Animation arbres kd</vt:lpstr>
      <vt:lpstr>Vérifier si nous avons une correspondance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 avec SDSS</vt:lpstr>
      <vt:lpstr>Pourquoi des quads?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Perdus dans l’espace</dc:title>
  <dc:creator>Marc-Andre Desautels</dc:creator>
  <cp:lastModifiedBy>Marc-Andre Desautels</cp:lastModifiedBy>
  <cp:revision>2</cp:revision>
  <dcterms:created xsi:type="dcterms:W3CDTF">2023-08-21T15:18:59Z</dcterms:created>
  <dcterms:modified xsi:type="dcterms:W3CDTF">2023-10-06T13:48:13Z</dcterms:modified>
</cp:coreProperties>
</file>